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ession-5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1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2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3" TargetMode="External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3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4" TargetMode="External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4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5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5" TargetMode="External"/><Relationship Id="rId3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5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6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7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7" TargetMode="External"/><Relationship Id="rId3" Type="http://schemas.openxmlformats.org/officeDocument/2006/relationships/image" Target="../media/image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7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8" TargetMode="External"/><Relationship Id="rId3" Type="http://schemas.openxmlformats.org/officeDocument/2006/relationships/image" Target="../media/image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5-8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1828800"/>
            <a:ext cx="1109441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E7C86"/>
                </a:solidFill>
                <a:latin typeface="Calibri"/>
              </a:rPr>
              <a:t>SESSION 5 · 75 MINUTES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86000"/>
            <a:ext cx="1109441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1B2430"/>
                </a:solidFill>
                <a:latin typeface="Calibri"/>
              </a:rPr>
              <a:t>Identity, Security, and Software Beyond the Browser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749039"/>
            <a:ext cx="1109441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4A5666"/>
                </a:solidFill>
                <a:latin typeface="Calibri"/>
              </a:rPr>
              <a:t>How the server knows who is asking, how to keep it safe, and how phones, desktops, devices, and AI fit 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846320"/>
            <a:ext cx="1109441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4A5666"/>
                </a:solidFill>
                <a:latin typeface="Calibri"/>
              </a:rPr>
              <a:t>How Modern Software Is Built (in 2026)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31375" y="36576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Open the book 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5.1 AUTHENTICATION VERSUS AUTHORIZATION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Two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Authentication</a:t>
            </a:r>
            <a:r>
              <a:rPr sz="2000" b="0">
                <a:solidFill>
                  <a:srgbClr val="1B2430"/>
                </a:solidFill>
                <a:latin typeface="Calibri"/>
              </a:rPr>
              <a:t>: "Who are you?" Password, phone code, fingerprint, Google login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Authorization</a:t>
            </a:r>
            <a:r>
              <a:rPr sz="2000" b="0">
                <a:solidFill>
                  <a:srgbClr val="1B2430"/>
                </a:solidFill>
                <a:latin typeface="Calibri"/>
              </a:rPr>
              <a:t>: "What may you do?" May Dana see order 90? Sam's order 88? Issue a refund?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Office building: the badge check is authentication; which doors open is authorization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Authorization is organised by </a:t>
            </a:r>
            <a:r>
              <a:rPr sz="2000" b="1">
                <a:solidFill>
                  <a:srgbClr val="0E7C86"/>
                </a:solidFill>
                <a:latin typeface="Calibri"/>
              </a:rPr>
              <a:t>roles</a:t>
            </a:r>
            <a:r>
              <a:rPr sz="2000" b="0">
                <a:solidFill>
                  <a:srgbClr val="1B2430"/>
                </a:solidFill>
                <a:latin typeface="Calibri"/>
              </a:rPr>
              <a:t>: customer, staff, manager, administrator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Every request touching a record must check that THIS user may touch THIS record. Forgetting that has caused huge leaks.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5.2 PASSWORDS DONE RIGHT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Never store the password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Store a </a:t>
            </a:r>
            <a:r>
              <a:rPr sz="2000" b="1">
                <a:solidFill>
                  <a:srgbClr val="0E7C86"/>
                </a:solidFill>
                <a:latin typeface="Calibri"/>
              </a:rPr>
              <a:t>hash</a:t>
            </a:r>
            <a:r>
              <a:rPr sz="2000" b="0">
                <a:solidFill>
                  <a:srgbClr val="1B2430"/>
                </a:solidFill>
                <a:latin typeface="Calibri"/>
              </a:rPr>
              <a:t>: a one-way scramble that cannot be reversed. Check a login by hashing what was typed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 stolen database then reveals no passwords. (Salted, with slow algorithms such as bcrypt)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If a company can email you your old password, it is doing this wrong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Multi-factor authentication</a:t>
            </a:r>
            <a:r>
              <a:rPr sz="2000" b="0">
                <a:solidFill>
                  <a:srgbClr val="1B2430"/>
                </a:solidFill>
                <a:latin typeface="Calibri"/>
              </a:rPr>
              <a:t>: something you know + something you have (or are). Require it for staff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Passkeys</a:t>
            </a:r>
            <a:r>
              <a:rPr sz="2000" b="0">
                <a:solidFill>
                  <a:srgbClr val="1B2430"/>
                </a:solidFill>
                <a:latin typeface="Calibri"/>
              </a:rPr>
              <a:t>: a device-held key unlocked by fingerprint or face; no password at all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5.3 STAYING LOGGED IN: COOKIES, SESSIONS, TOKENS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How a login survives stateless HTTP</a:t>
            </a:r>
          </a:p>
        </p:txBody>
      </p:sp>
      <p:pic>
        <p:nvPicPr>
          <p:cNvPr id="5" name="Picture 4" descr="fig-s5-3-1-c4ca15330fb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505" y="1737360"/>
            <a:ext cx="828468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577840"/>
            <a:ext cx="1109441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The password is sent once. A random </a:t>
            </a:r>
            <a:r>
              <a:rPr sz="1400" b="1">
                <a:solidFill>
                  <a:srgbClr val="0E7C86"/>
                </a:solidFill>
                <a:latin typeface="Calibri"/>
              </a:rPr>
              <a:t>session ID</a:t>
            </a:r>
            <a:r>
              <a:rPr sz="1400" b="0">
                <a:solidFill>
                  <a:srgbClr val="1B2430"/>
                </a:solidFill>
                <a:latin typeface="Calibri"/>
              </a:rPr>
              <a:t> in a </a:t>
            </a:r>
            <a:r>
              <a:rPr sz="1400" b="1">
                <a:solidFill>
                  <a:srgbClr val="0E7C86"/>
                </a:solidFill>
                <a:latin typeface="Calibri"/>
              </a:rPr>
              <a:t>cookie</a:t>
            </a:r>
            <a:r>
              <a:rPr sz="1400" b="0">
                <a:solidFill>
                  <a:srgbClr val="1B2430"/>
                </a:solidFill>
                <a:latin typeface="Calibri"/>
              </a:rPr>
              <a:t> stands in for it afterwards</a:t>
            </a:r>
          </a:p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Any web server in the pool looks the ID up in the shared session store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5.3 STAYING LOGGED IN: COOKIES, SESSIONS, TOKENS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Consequences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The cookie is as good as the password while it lasts: HTTPS-only, invisible to JavaScript, re-ask for sensitive actions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This is exactly what lets stateless, load-balanced servers work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The same mechanism lets advertisers track browsers across sites: hence consent banners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Apps and APIs often use a signed </a:t>
            </a:r>
            <a:r>
              <a:rPr sz="2000" b="1">
                <a:solidFill>
                  <a:srgbClr val="0E7C86"/>
                </a:solidFill>
                <a:latin typeface="Calibri"/>
              </a:rPr>
              <a:t>token</a:t>
            </a:r>
            <a:r>
              <a:rPr sz="2000" b="0">
                <a:solidFill>
                  <a:srgbClr val="1B2430"/>
                </a:solidFill>
                <a:latin typeface="Calibri"/>
              </a:rPr>
              <a:t> (a </a:t>
            </a:r>
            <a:r>
              <a:rPr sz="2000" b="1">
                <a:solidFill>
                  <a:srgbClr val="0E7C86"/>
                </a:solidFill>
                <a:latin typeface="Calibri"/>
              </a:rPr>
              <a:t>JSON Web Token</a:t>
            </a:r>
            <a:r>
              <a:rPr sz="2000" b="0">
                <a:solidFill>
                  <a:srgbClr val="1B2430"/>
                </a:solidFill>
                <a:latin typeface="Calibri"/>
              </a:rPr>
              <a:t>) sent in a header instead of a cookie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5.4 HTTP BASIC AUTHENTICATION AND API KEYS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The simplest scheme, built into HTTP</a:t>
            </a:r>
          </a:p>
        </p:txBody>
      </p:sp>
      <p:pic>
        <p:nvPicPr>
          <p:cNvPr id="5" name="Picture 4" descr="fig-s5-4-1-1bacbde9a77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37360"/>
            <a:ext cx="11094415" cy="26850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4605324"/>
            <a:ext cx="11094415" cy="1795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1">
                <a:solidFill>
                  <a:srgbClr val="0E7C86"/>
                </a:solidFill>
                <a:latin typeface="Calibri"/>
              </a:rPr>
              <a:t>Basic Auth</a:t>
            </a:r>
            <a:r>
              <a:rPr sz="1400" b="0">
                <a:solidFill>
                  <a:srgbClr val="1B2430"/>
                </a:solidFill>
                <a:latin typeface="Calibri"/>
              </a:rPr>
              <a:t> sends username:password on every request, encoded in </a:t>
            </a:r>
            <a:r>
              <a:rPr sz="1400" b="1">
                <a:solidFill>
                  <a:srgbClr val="0E7C86"/>
                </a:solidFill>
                <a:latin typeface="Calibri"/>
              </a:rPr>
              <a:t>Base64</a:t>
            </a:r>
            <a:r>
              <a:rPr sz="1400" b="0">
                <a:solidFill>
                  <a:srgbClr val="1B2430"/>
                </a:solidFill>
                <a:latin typeface="Calibri"/>
              </a:rPr>
              <a:t>, which anyone can decode</a:t>
            </a:r>
          </a:p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Only over HTTPS; only for staging sites, internal tools, and some APIs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5.4 HTTP BASIC AUTHENTICATION AND API KEYS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API keys are passwords for programs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 long random secret a provider issues so it knows whom to bill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Stored in server configuration (</a:t>
            </a:r>
            <a:r>
              <a:rPr sz="2000" b="1">
                <a:solidFill>
                  <a:srgbClr val="0E7C86"/>
                </a:solidFill>
                <a:latin typeface="Calibri"/>
              </a:rPr>
              <a:t>environment variables</a:t>
            </a:r>
            <a:r>
              <a:rPr sz="2000" b="0">
                <a:solidFill>
                  <a:srgbClr val="1B2430"/>
                </a:solidFill>
                <a:latin typeface="Calibri"/>
              </a:rPr>
              <a:t>, a .env file); never in front-end code; never in Git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Bots scan GitHub constantly for leaked keys and can spend thousands within minutes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The single most important habit when building with Claude Code and the Claude API.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5.5 OAUTH: HOW "SIGN IN WITH GOOGLE"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The problem OAuth solves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New apps want login without another password; apps want to use your Google Calendar or bank on your behalf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Typing your Google password into a third-party app would give it everything, forever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OAuth 2.0</a:t>
            </a:r>
            <a:r>
              <a:rPr sz="2000" b="0">
                <a:solidFill>
                  <a:srgbClr val="1B2430"/>
                </a:solidFill>
                <a:latin typeface="Calibri"/>
              </a:rPr>
              <a:t>: the user approves a limited request at the trusted service; the app gets a valet key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Four roles: </a:t>
            </a:r>
            <a:r>
              <a:rPr sz="2000" b="1">
                <a:solidFill>
                  <a:srgbClr val="0E7C86"/>
                </a:solidFill>
                <a:latin typeface="Calibri"/>
              </a:rPr>
              <a:t>resource owner</a:t>
            </a:r>
            <a:r>
              <a:rPr sz="2000" b="0">
                <a:solidFill>
                  <a:srgbClr val="1B2430"/>
                </a:solidFill>
                <a:latin typeface="Calibri"/>
              </a:rPr>
              <a:t> (you), </a:t>
            </a:r>
            <a:r>
              <a:rPr sz="2000" b="1">
                <a:solidFill>
                  <a:srgbClr val="0E7C86"/>
                </a:solidFill>
                <a:latin typeface="Calibri"/>
              </a:rPr>
              <a:t>client</a:t>
            </a:r>
            <a:r>
              <a:rPr sz="2000" b="0">
                <a:solidFill>
                  <a:srgbClr val="1B2430"/>
                </a:solidFill>
                <a:latin typeface="Calibri"/>
              </a:rPr>
              <a:t> (the app), </a:t>
            </a:r>
            <a:r>
              <a:rPr sz="2000" b="1">
                <a:solidFill>
                  <a:srgbClr val="0E7C86"/>
                </a:solidFill>
                <a:latin typeface="Calibri"/>
              </a:rPr>
              <a:t>authorization server</a:t>
            </a:r>
            <a:r>
              <a:rPr sz="2000" b="0">
                <a:solidFill>
                  <a:srgbClr val="1B2430"/>
                </a:solidFill>
                <a:latin typeface="Calibri"/>
              </a:rPr>
              <a:t> (Google login), </a:t>
            </a:r>
            <a:r>
              <a:rPr sz="2000" b="1">
                <a:solidFill>
                  <a:srgbClr val="0E7C86"/>
                </a:solidFill>
                <a:latin typeface="Calibri"/>
              </a:rPr>
              <a:t>resource server</a:t>
            </a:r>
            <a:r>
              <a:rPr sz="2000" b="0">
                <a:solidFill>
                  <a:srgbClr val="1B2430"/>
                </a:solidFill>
                <a:latin typeface="Calibri"/>
              </a:rPr>
              <a:t> (Google's API)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5.5 OAUTH: HOW "SIGN IN WITH GOOGLE"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The authorization-code flow</a:t>
            </a:r>
          </a:p>
        </p:txBody>
      </p:sp>
      <p:pic>
        <p:nvPicPr>
          <p:cNvPr id="5" name="Picture 4" descr="fig-s5-5-1-17be65897b6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1440" y="1737360"/>
            <a:ext cx="7808814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5.5 OAUTH: HOW "SIGN IN WITH GOOGLE"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Why the roundabout design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The password is typed only at Google; the app never sees it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Scopes</a:t>
            </a:r>
            <a:r>
              <a:rPr sz="2000" b="0">
                <a:solidFill>
                  <a:srgbClr val="1B2430"/>
                </a:solidFill>
                <a:latin typeface="Calibri"/>
              </a:rPr>
              <a:t> limit what the </a:t>
            </a:r>
            <a:r>
              <a:rPr sz="2000" b="1">
                <a:solidFill>
                  <a:srgbClr val="0E7C86"/>
                </a:solidFill>
                <a:latin typeface="Calibri"/>
              </a:rPr>
              <a:t>access token</a:t>
            </a:r>
            <a:r>
              <a:rPr sz="2000" b="0">
                <a:solidFill>
                  <a:srgbClr val="1B2430"/>
                </a:solidFill>
                <a:latin typeface="Calibri"/>
              </a:rPr>
              <a:t> can do; the user sees them on the </a:t>
            </a:r>
            <a:r>
              <a:rPr sz="2000" b="1">
                <a:solidFill>
                  <a:srgbClr val="0E7C86"/>
                </a:solidFill>
                <a:latin typeface="Calibri"/>
              </a:rPr>
              <a:t>consent screen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The one-time code is swapped for the token server-to-server, using the app's </a:t>
            </a:r>
            <a:r>
              <a:rPr sz="2000" b="1">
                <a:solidFill>
                  <a:srgbClr val="0E7C86"/>
                </a:solidFill>
                <a:latin typeface="Calibri"/>
              </a:rPr>
              <a:t>client secret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Tokens expire in about an hour; the user can revoke any app with one click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OpenID Connect</a:t>
            </a:r>
            <a:r>
              <a:rPr sz="2000" b="0">
                <a:solidFill>
                  <a:srgbClr val="1B2430"/>
                </a:solidFill>
                <a:latin typeface="Calibri"/>
              </a:rPr>
              <a:t> adds an ID token for login; </a:t>
            </a:r>
            <a:r>
              <a:rPr sz="2000" b="1">
                <a:solidFill>
                  <a:srgbClr val="0E7C86"/>
                </a:solidFill>
                <a:latin typeface="Calibri"/>
              </a:rPr>
              <a:t>single sign-on</a:t>
            </a:r>
            <a:r>
              <a:rPr sz="2000" b="0">
                <a:solidFill>
                  <a:srgbClr val="1B2430"/>
                </a:solidFill>
                <a:latin typeface="Calibri"/>
              </a:rPr>
              <a:t> lets employees use one company identity everywhere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Offer "Sign in with Google": higher conversion, no password liability. And always read the scopes.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5.6 SECURITY BASICS EVERY PRODUCT OWNER SHOULD KNOW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Six ideas that catch most mistakes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Encrypt in transit (HTTPS) and at rest (encrypted disks)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Never trust the front end: prices, permissions, secrets live on the server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SQL injection</a:t>
            </a:r>
            <a:r>
              <a:rPr sz="2000" b="0">
                <a:solidFill>
                  <a:srgbClr val="1B2430"/>
                </a:solidFill>
                <a:latin typeface="Calibri"/>
              </a:rPr>
              <a:t>: user text pasted into a query. Typing ' OR 1=1 -- logs in as everyone. Frameworks prevent it with </a:t>
            </a:r>
            <a:r>
              <a:rPr sz="2000" b="1">
                <a:solidFill>
                  <a:srgbClr val="0E7C86"/>
                </a:solidFill>
                <a:latin typeface="Calibri"/>
              </a:rPr>
              <a:t>parameterised queries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Least privilege</a:t>
            </a:r>
            <a:r>
              <a:rPr sz="2000" b="0">
                <a:solidFill>
                  <a:srgbClr val="1B2430"/>
                </a:solidFill>
                <a:latin typeface="Calibri"/>
              </a:rPr>
              <a:t>: every person, program, and key gets the minimum access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Secrets out of code and out of Git; rotate anything exposed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Patch software and test that backups restore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"Have we reviewed against the OWASP Top Ten?" is a question any engineer or AI assistant can act 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5.7 BEYOND THE BROWSER: MOBILE, DESKTOP, EMBEDDED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Where the front end runs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37360"/>
          <a:ext cx="11094415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603"/>
                <a:gridCol w="2773603"/>
                <a:gridCol w="2773603"/>
                <a:gridCol w="2773606"/>
              </a:tblGrid>
              <a:tr h="36576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4A5666"/>
                          </a:solidFill>
                          <a:latin typeface="Calibri"/>
                        </a:rPr>
                        <a:t>Kind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4A5666"/>
                          </a:solidFill>
                          <a:latin typeface="Calibri"/>
                        </a:rPr>
                        <a:t>Front end runs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4A5666"/>
                          </a:solidFill>
                          <a:latin typeface="Calibri"/>
                        </a:rPr>
                        <a:t>Built with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4A5666"/>
                          </a:solidFill>
                          <a:latin typeface="Calibri"/>
                        </a:rPr>
                        <a:t>Distributed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Web app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Browser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HTML, CSS, JavaScript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A URL; updates instantly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Native mobile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Phone, installed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Swift (iOS), Kotlin (Android)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App stores; 15 to 30% commission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Cross-platform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Phone, installed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React Native, Flutter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App stores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Progressive web app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Browser, installable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Web technologies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A URL, no store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Desktop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Laptop, installed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Native or Electron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Download, installer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Embedded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Inside a device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C, C++, Rust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Shipped in the hardware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5.7 BEYOND THE BROWSER: MOBILE, DESKTOP, EMBEDDED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One back end, many clients</a:t>
            </a:r>
          </a:p>
        </p:txBody>
      </p:sp>
      <p:pic>
        <p:nvPicPr>
          <p:cNvPr id="5" name="Picture 4" descr="fig-s5-7-1-12bd632eef0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014" y="1737360"/>
            <a:ext cx="9107666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577840"/>
            <a:ext cx="1109441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Different front ends are different faces on the same product; the API and database do not change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5.7 BEYOND THE BROWSER: MOBILE, DESKTOP, EMBEDDED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What this explains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"We need an app" is a new front end if the API exists, and secretly a back-end project if it does not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Companies start with the web: no store review, no commission, one codebase, instant updates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The API outlives several generations of front ends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Embedded devices are the exception: a 2026 thermostat must work in 2036; a mistake is a recall, not a redeploy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5.8 WHERE AI FITS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An AI model is a third-party API called from your back end</a:t>
            </a:r>
          </a:p>
        </p:txBody>
      </p:sp>
      <p:pic>
        <p:nvPicPr>
          <p:cNvPr id="5" name="Picture 4" descr="fig-s5-8-1-bd9d51828fb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37360"/>
            <a:ext cx="11094415" cy="34227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342985"/>
            <a:ext cx="11094415" cy="1057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The key and the model call stay on the server; the browser talks only to your back end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5 · 5.8 WHERE AI FITS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Three practical consequences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The API key stays on the server: a call from the browser exposes it to every visitor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Your data is the differentiator: add this customer's history and your catalogue to the </a:t>
            </a:r>
            <a:r>
              <a:rPr sz="2000" b="1">
                <a:solidFill>
                  <a:srgbClr val="0E7C86"/>
                </a:solidFill>
                <a:latin typeface="Calibri"/>
              </a:rPr>
              <a:t>prompt</a:t>
            </a:r>
            <a:r>
              <a:rPr sz="2000" b="0">
                <a:solidFill>
                  <a:srgbClr val="1B2430"/>
                </a:solidFill>
                <a:latin typeface="Calibri"/>
              </a:rPr>
              <a:t> (</a:t>
            </a:r>
            <a:r>
              <a:rPr sz="2000" b="1">
                <a:solidFill>
                  <a:srgbClr val="0E7C86"/>
                </a:solidFill>
                <a:latin typeface="Calibri"/>
              </a:rPr>
              <a:t>RAG</a:t>
            </a:r>
            <a:r>
              <a:rPr sz="2000" b="0">
                <a:solidFill>
                  <a:srgbClr val="1B2430"/>
                </a:solidFill>
                <a:latin typeface="Calibri"/>
              </a:rPr>
              <a:t>)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AI calls cost money per </a:t>
            </a:r>
            <a:r>
              <a:rPr sz="2000" b="1">
                <a:solidFill>
                  <a:srgbClr val="0E7C86"/>
                </a:solidFill>
                <a:latin typeface="Calibri"/>
              </a:rPr>
              <a:t>token</a:t>
            </a:r>
            <a:r>
              <a:rPr sz="2000" b="0">
                <a:solidFill>
                  <a:srgbClr val="1B2430"/>
                </a:solidFill>
                <a:latin typeface="Calibri"/>
              </a:rPr>
              <a:t>, take seconds, and can fail: cache, monitor, and give them a fallback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Claude itself is served through exactly this architecture. Now you know what is on the other end of the request.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