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ession-4" TargetMode="Externa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1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1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2" TargetMode="Externa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2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3" TargetMode="External"/><Relationship Id="rId3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3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4" TargetMode="External"/><Relationship Id="rId3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4" TargetMode="External"/><Relationship Id="rId3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4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5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5" TargetMode="External"/><Relationship Id="rId3" Type="http://schemas.openxmlformats.org/officeDocument/2006/relationships/image" Target="../media/image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6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6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y-rosenthal.github.io/how-modern-software-is-built/#s4-7" TargetMode="Externa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82880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0E7C86"/>
                </a:solidFill>
                <a:latin typeface="Calibri"/>
              </a:rPr>
              <a:t>SESSION 4 · 75 MINUTES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1">
                <a:solidFill>
                  <a:srgbClr val="1B2430"/>
                </a:solidFill>
                <a:latin typeface="Calibri"/>
              </a:rPr>
              <a:t>Hosting, Scaling, and the Cloud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3749039"/>
            <a:ext cx="11094415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4A5666"/>
                </a:solidFill>
                <a:latin typeface="Calibri"/>
              </a:rPr>
              <a:t>From one rented server to the distributed architecture behind products serving millions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846320"/>
            <a:ext cx="11094415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4A5666"/>
                </a:solidFill>
                <a:latin typeface="Calibri"/>
              </a:rPr>
              <a:t>How Modern Software Is Built (in 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31375" y="36576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Open the book ↗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4.1 FROM LOCALHOST TO 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Deploying, and the three environments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138"/>
                <a:gridCol w="3698138"/>
                <a:gridCol w="3698139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Environment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Who uses it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Purpose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Development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Each programmer, own machine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Write and try code; break things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Staging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The team, testers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Private replica of production to check a release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Production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Real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The actual business; real, protected 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3547872"/>
            <a:ext cx="11094415" cy="2852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1">
                <a:solidFill>
                  <a:srgbClr val="0E7C86"/>
                </a:solidFill>
                <a:latin typeface="Calibri"/>
              </a:rPr>
              <a:t>Deployment</a:t>
            </a:r>
            <a:r>
              <a:rPr sz="1600" b="0">
                <a:solidFill>
                  <a:srgbClr val="1B2430"/>
                </a:solidFill>
                <a:latin typeface="Calibri"/>
              </a:rPr>
              <a:t>: putting a version where real users can reach it</a:t>
            </a:r>
          </a:p>
          <a:p>
            <a:pPr>
              <a:spcAft>
                <a:spcPts val="880"/>
              </a:spcAft>
            </a:pPr>
            <a:r>
              <a:rPr sz="1600">
                <a:solidFill>
                  <a:srgbClr val="0E7C86"/>
                </a:solidFill>
              </a:rPr>
              <a:t>•  </a:t>
            </a:r>
            <a:r>
              <a:rPr sz="1600" b="0">
                <a:solidFill>
                  <a:srgbClr val="1B2430"/>
                </a:solidFill>
                <a:latin typeface="Calibri"/>
              </a:rPr>
              <a:t>"It works on my machine" is why staging exists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4.1 FROM LOCALHOST TO PRODUCTION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Uptime and latency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8138"/>
                <a:gridCol w="3698138"/>
                <a:gridCol w="3698139"/>
              </a:tblGrid>
              <a:tr h="365760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Uptime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Downtime per year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4A5666"/>
                          </a:solidFill>
                          <a:latin typeface="Calibri"/>
                        </a:rPr>
                        <a:t>Typical of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99%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About 3.7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Hobby site on one cheap server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99.9%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About 8.8 hours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Small business with sensible hosting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99.99%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About 53 minutes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Payments, banking, large SaaS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99.999%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About 5 minutes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>
                          <a:solidFill>
                            <a:srgbClr val="1B2430"/>
                          </a:solidFill>
                          <a:latin typeface="Calibri"/>
                        </a:rPr>
                        <a:t>Telecom; very expensive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Each extra nine costs dramatically more. Latency: users notice anything over ~100 ms.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4.2 STEP 1: EVERYTHING ON ONE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Rent one computer and install everything</a:t>
            </a:r>
          </a:p>
        </p:txBody>
      </p:sp>
      <p:pic>
        <p:nvPicPr>
          <p:cNvPr id="5" name="Picture 4" descr="fig-s4-2-1-d06b930d1f3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047" y="1737360"/>
            <a:ext cx="9753600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A </a:t>
            </a:r>
            <a:r>
              <a:rPr sz="1400" b="1">
                <a:solidFill>
                  <a:srgbClr val="0E7C86"/>
                </a:solidFill>
                <a:latin typeface="Calibri"/>
              </a:rPr>
              <a:t>VPS</a:t>
            </a:r>
            <a:r>
              <a:rPr sz="1400" b="0">
                <a:solidFill>
                  <a:srgbClr val="1B2430"/>
                </a:solidFill>
                <a:latin typeface="Calibri"/>
              </a:rPr>
              <a:t> for 5 to 50 dollars a month, running </a:t>
            </a:r>
            <a:r>
              <a:rPr sz="1400" b="1">
                <a:solidFill>
                  <a:srgbClr val="0E7C86"/>
                </a:solidFill>
                <a:latin typeface="Calibri"/>
              </a:rPr>
              <a:t>Linux</a:t>
            </a:r>
            <a:r>
              <a:rPr sz="1400" b="0">
                <a:solidFill>
                  <a:srgbClr val="1B2430"/>
                </a:solidFill>
                <a:latin typeface="Calibri"/>
              </a:rPr>
              <a:t>: web server (Nginx) + Python app + PostgreSQL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Enough for tens of thousands of visits a day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4.2 STEP 1: EVERYTHING ON ONE SERVER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Why it eventually breaks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Single point of failure</a:t>
            </a:r>
            <a:r>
              <a:rPr sz="2000" b="0">
                <a:solidFill>
                  <a:srgbClr val="1B2430"/>
                </a:solidFill>
                <a:latin typeface="Calibri"/>
              </a:rPr>
              <a:t>: disk dies, site and data vanish together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Resource contention</a:t>
            </a:r>
            <a:r>
              <a:rPr sz="2000" b="0">
                <a:solidFill>
                  <a:srgbClr val="1B2430"/>
                </a:solidFill>
                <a:latin typeface="Calibri"/>
              </a:rPr>
              <a:t>: a heavy report query slows the website for everyone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Hard ceiling</a:t>
            </a:r>
            <a:r>
              <a:rPr sz="2000" b="0">
                <a:solidFill>
                  <a:srgbClr val="1B2430"/>
                </a:solidFill>
                <a:latin typeface="Calibri"/>
              </a:rPr>
              <a:t>: the only upgrade is a bigger machine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Security blast radius</a:t>
            </a:r>
            <a:r>
              <a:rPr sz="2000" b="0">
                <a:solidFill>
                  <a:srgbClr val="1B2430"/>
                </a:solidFill>
                <a:latin typeface="Calibri"/>
              </a:rPr>
              <a:t>: break into the web server, you are sitting on the customer data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Take each next step when the problem is real, not before.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4.3 STEP 2: THE DATABASE GETS ITS OWN MACHINE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Separate the data tier</a:t>
            </a:r>
          </a:p>
        </p:txBody>
      </p:sp>
      <p:pic>
        <p:nvPicPr>
          <p:cNvPr id="5" name="Picture 4" descr="fig-s4-3-1-459231335df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061" y="1737360"/>
            <a:ext cx="9419573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The </a:t>
            </a:r>
            <a:r>
              <a:rPr sz="1400" b="1">
                <a:solidFill>
                  <a:srgbClr val="0E7C86"/>
                </a:solidFill>
                <a:latin typeface="Calibri"/>
              </a:rPr>
              <a:t>database server</a:t>
            </a:r>
            <a:r>
              <a:rPr sz="1400" b="0">
                <a:solidFill>
                  <a:srgbClr val="1B2430"/>
                </a:solidFill>
                <a:latin typeface="Calibri"/>
              </a:rPr>
              <a:t> sits on a </a:t>
            </a:r>
            <a:r>
              <a:rPr sz="1400" b="1">
                <a:solidFill>
                  <a:srgbClr val="0E7C86"/>
                </a:solidFill>
                <a:latin typeface="Calibri"/>
              </a:rPr>
              <a:t>private network</a:t>
            </a:r>
            <a:r>
              <a:rPr sz="1400" b="0">
                <a:solidFill>
                  <a:srgbClr val="1B2430"/>
                </a:solidFill>
                <a:latin typeface="Calibri"/>
              </a:rPr>
              <a:t>; a </a:t>
            </a:r>
            <a:r>
              <a:rPr sz="1400" b="1">
                <a:solidFill>
                  <a:srgbClr val="0E7C86"/>
                </a:solidFill>
                <a:latin typeface="Calibri"/>
              </a:rPr>
              <a:t>firewall</a:t>
            </a:r>
            <a:r>
              <a:rPr sz="1400" b="0">
                <a:solidFill>
                  <a:srgbClr val="1B2430"/>
                </a:solidFill>
                <a:latin typeface="Calibri"/>
              </a:rPr>
              <a:t> lets only the web server connect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No path from the internet to the data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4.3 STEP 2: THE DATABASE GETS ITS OWN MACHINE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Why the second bill is worth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Right-sized hardware: databases want memory and fast disks; web servers want cores and </a:t>
            </a:r>
            <a:r>
              <a:rPr sz="2000" b="1">
                <a:solidFill>
                  <a:srgbClr val="0E7C86"/>
                </a:solidFill>
                <a:latin typeface="Calibri"/>
              </a:rPr>
              <a:t>bandwidth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Security: a second wall for an attacker; nobody stumbles across the records from outside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Independent maintenance: rebuild the web server without touching a byte of data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It unlocks Step 3: many web servers sharing one database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In practice: a </a:t>
            </a:r>
            <a:r>
              <a:rPr sz="2000" b="1">
                <a:solidFill>
                  <a:srgbClr val="0E7C86"/>
                </a:solidFill>
                <a:latin typeface="Calibri"/>
              </a:rPr>
              <a:t>managed database</a:t>
            </a:r>
            <a:r>
              <a:rPr sz="2000" b="0">
                <a:solidFill>
                  <a:srgbClr val="1B2430"/>
                </a:solidFill>
                <a:latin typeface="Calibri"/>
              </a:rPr>
              <a:t> (RDS, Supabase, Neon) with backups, patches, and </a:t>
            </a:r>
            <a:r>
              <a:rPr sz="2000" b="1">
                <a:solidFill>
                  <a:srgbClr val="0E7C86"/>
                </a:solidFill>
                <a:latin typeface="Calibri"/>
              </a:rPr>
              <a:t>failover</a:t>
            </a:r>
            <a:r>
              <a:rPr sz="2000" b="0">
                <a:solidFill>
                  <a:srgbClr val="1B2430"/>
                </a:solidFill>
                <a:latin typeface="Calibri"/>
              </a:rPr>
              <a:t> done for you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4.4 STEP 3: MANY WEB SERVERS BEHIND A LOAD BALANCER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Two ways to add capacity</a:t>
            </a:r>
          </a:p>
        </p:txBody>
      </p:sp>
      <p:pic>
        <p:nvPicPr>
          <p:cNvPr id="5" name="Picture 4" descr="fig-s4-4-1-6f9ebdfa591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34227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342985"/>
            <a:ext cx="11094415" cy="1057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Vertical scaling</a:t>
            </a:r>
            <a:r>
              <a:rPr sz="1400" b="0">
                <a:solidFill>
                  <a:srgbClr val="1B2430"/>
                </a:solidFill>
                <a:latin typeface="Calibri"/>
              </a:rPr>
              <a:t>: a bigger machine. Simple; a ceiling; still one of it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Horizontal scaling</a:t>
            </a:r>
            <a:r>
              <a:rPr sz="1400" b="0">
                <a:solidFill>
                  <a:srgbClr val="1B2430"/>
                </a:solidFill>
                <a:latin typeface="Calibri"/>
              </a:rPr>
              <a:t>: more identical machines. No ceiling in principle; losing one is survivable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4.4 STEP 3: MANY WEB SERVERS BEHIND A LOAD BALANCER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Horizontal scaling with a load balancer</a:t>
            </a:r>
          </a:p>
        </p:txBody>
      </p:sp>
      <p:pic>
        <p:nvPicPr>
          <p:cNvPr id="5" name="Picture 4" descr="fig-s4-4-2-0a9dcd5ce1a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505" y="1737360"/>
            <a:ext cx="8284684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The </a:t>
            </a:r>
            <a:r>
              <a:rPr sz="1400" b="1">
                <a:solidFill>
                  <a:srgbClr val="0E7C86"/>
                </a:solidFill>
                <a:latin typeface="Calibri"/>
              </a:rPr>
              <a:t>load balancer</a:t>
            </a:r>
            <a:r>
              <a:rPr sz="1400" b="0">
                <a:solidFill>
                  <a:srgbClr val="1B2430"/>
                </a:solidFill>
                <a:latin typeface="Calibri"/>
              </a:rPr>
              <a:t> owns the public address and spreads requests; </a:t>
            </a:r>
            <a:r>
              <a:rPr sz="1400" b="1">
                <a:solidFill>
                  <a:srgbClr val="0E7C86"/>
                </a:solidFill>
                <a:latin typeface="Calibri"/>
              </a:rPr>
              <a:t>health checks</a:t>
            </a:r>
            <a:r>
              <a:rPr sz="1400" b="0">
                <a:solidFill>
                  <a:srgbClr val="1B2430"/>
                </a:solidFill>
                <a:latin typeface="Calibri"/>
              </a:rPr>
              <a:t> skip a dead server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4.4 STEP 3: MANY WEB SERVERS BEHIND A LOAD BALANCER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catch: servers must be stateless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Dana logs in on server 1; her next click lands on server 2, which has never heard of her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Stateless</a:t>
            </a:r>
            <a:r>
              <a:rPr sz="2000" b="0">
                <a:solidFill>
                  <a:srgbClr val="1B2430"/>
                </a:solidFill>
                <a:latin typeface="Calibri"/>
              </a:rPr>
              <a:t> servers remember nothing between requests; shared facts live in the database or Redis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Interchangeable servers can be added at 9 a.m. and removed after lunch: costs become </a:t>
            </a:r>
            <a:r>
              <a:rPr sz="2000" b="1">
                <a:solidFill>
                  <a:srgbClr val="0E7C86"/>
                </a:solidFill>
                <a:latin typeface="Calibri"/>
              </a:rPr>
              <a:t>elastic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Duplicates at every layer = </a:t>
            </a:r>
            <a:r>
              <a:rPr sz="2000" b="1">
                <a:solidFill>
                  <a:srgbClr val="0E7C86"/>
                </a:solidFill>
                <a:latin typeface="Calibri"/>
              </a:rPr>
              <a:t>high availability</a:t>
            </a:r>
            <a:r>
              <a:rPr sz="2000" b="0">
                <a:solidFill>
                  <a:srgbClr val="1B2430"/>
                </a:solidFill>
                <a:latin typeface="Calibri"/>
              </a:rPr>
              <a:t>: how three and four nines are bought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Ask before launch: "Can we run two copies of this?"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4.5 STEP 4: CACHES, CDNS, AND STORAGE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Four more components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Cache</a:t>
            </a:r>
            <a:r>
              <a:rPr sz="2000" b="0">
                <a:solidFill>
                  <a:srgbClr val="1B2430"/>
                </a:solidFill>
                <a:latin typeface="Calibri"/>
              </a:rPr>
              <a:t>: a fast temporary copy of something expensive (a product list in Redis for 60 seconds). Hard problem: </a:t>
            </a:r>
            <a:r>
              <a:rPr sz="2000" b="1">
                <a:solidFill>
                  <a:srgbClr val="0E7C86"/>
                </a:solidFill>
                <a:latin typeface="Calibri"/>
              </a:rPr>
              <a:t>staleness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CDN</a:t>
            </a:r>
            <a:r>
              <a:rPr sz="2000" b="0">
                <a:solidFill>
                  <a:srgbClr val="1B2430"/>
                </a:solidFill>
                <a:latin typeface="Calibri"/>
              </a:rPr>
              <a:t>: copies of images, CSS, JS in hundreds of cities; Singapore gets the image from Singapore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Object storage</a:t>
            </a:r>
            <a:r>
              <a:rPr sz="2000" b="0">
                <a:solidFill>
                  <a:srgbClr val="1B2430"/>
                </a:solidFill>
                <a:latin typeface="Calibri"/>
              </a:rPr>
              <a:t> (S3): unlimited files by URL; uploads never live on a web server's disk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1">
                <a:solidFill>
                  <a:srgbClr val="0E7C86"/>
                </a:solidFill>
                <a:latin typeface="Calibri"/>
              </a:rPr>
              <a:t>Read replica</a:t>
            </a:r>
            <a:r>
              <a:rPr sz="2000" b="0">
                <a:solidFill>
                  <a:srgbClr val="1B2430"/>
                </a:solidFill>
                <a:latin typeface="Calibri"/>
              </a:rPr>
              <a:t>: a live copy of the database that answers reads and stands by as a spare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4.5 STEP 4: CACHES, CDNS, AND STORAGE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The standard architecture of a serious web product</a:t>
            </a:r>
          </a:p>
        </p:txBody>
      </p:sp>
      <p:pic>
        <p:nvPicPr>
          <p:cNvPr id="5" name="Picture 4" descr="fig-s4-5-1-f25bf708efa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925" y="1737360"/>
            <a:ext cx="7389845" cy="3657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5577840"/>
            <a:ext cx="11094415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0">
                <a:solidFill>
                  <a:srgbClr val="1B2430"/>
                </a:solidFill>
                <a:latin typeface="Calibri"/>
              </a:rPr>
              <a:t>Still three tiers: each one now duplicated, cached, or moved closer to the user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4.6 THE CLOUD MENU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How much of the work do you want to do yourself?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48640" y="1737360"/>
          <a:ext cx="11094415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3603"/>
                <a:gridCol w="2773603"/>
                <a:gridCol w="2773603"/>
                <a:gridCol w="2773606"/>
              </a:tblGrid>
              <a:tr h="365760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Layer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You get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You manage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4A5666"/>
                          </a:solidFill>
                          <a:latin typeface="Calibri"/>
                        </a:rPr>
                        <a:t>Examples</a:t>
                      </a:r>
                    </a:p>
                  </a:txBody>
                  <a:tcPr>
                    <a:solidFill>
                      <a:srgbClr val="E9EEF4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IaaS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Virtual machines, disks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Everything on them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EC2, DigitalOcean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PaaS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"Here is my code; run it"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Just code and data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Render, Railway, Vercel, Fly.io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SaaS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A finished product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Your settings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Gmail, Shopify, Slack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Serverless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Run this function on demand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The function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1B2430"/>
                          </a:solidFill>
                          <a:latin typeface="Calibri"/>
                        </a:rPr>
                        <a:t>AWS Lambda, Cloudflare Workers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548640" y="5715000"/>
            <a:ext cx="11094415" cy="731520"/>
          </a:xfrm>
          <a:prstGeom prst="rect">
            <a:avLst/>
          </a:prstGeom>
          <a:solidFill>
            <a:srgbClr val="E9EEF4"/>
          </a:solidFill>
          <a:ln>
            <a:solidFill>
              <a:srgbClr val="0E7C8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ctr"/>
            <a:r>
              <a:rPr sz="1400" b="1">
                <a:solidFill>
                  <a:srgbClr val="1B2430"/>
                </a:solidFill>
                <a:latin typeface="Calibri"/>
              </a:rPr>
              <a:t>Pizza: rent a kitchen, a meal kit, delivery, or a vending machine that bakes one slice.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4.6 THE CLOUD MENU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Containers, and the advice for this course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94415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A </a:t>
            </a:r>
            <a:r>
              <a:rPr sz="2000" b="1">
                <a:solidFill>
                  <a:srgbClr val="0E7C86"/>
                </a:solidFill>
                <a:latin typeface="Calibri"/>
              </a:rPr>
              <a:t>container</a:t>
            </a:r>
            <a:r>
              <a:rPr sz="2000" b="0">
                <a:solidFill>
                  <a:srgbClr val="1B2430"/>
                </a:solidFill>
                <a:latin typeface="Calibri"/>
              </a:rPr>
              <a:t> (Docker) packages a program with everything it needs, so it runs identically everywhere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Kubernetes runs thousands of containers; almost never the right first choice for a small team</a:t>
            </a:r>
          </a:p>
          <a:p>
            <a:pPr>
              <a:spcAft>
                <a:spcPts val="1100"/>
              </a:spcAft>
            </a:pPr>
            <a:r>
              <a:rPr sz="2000">
                <a:solidFill>
                  <a:srgbClr val="0E7C86"/>
                </a:solidFill>
              </a:rPr>
              <a:t>•  </a:t>
            </a:r>
            <a:r>
              <a:rPr sz="2000" b="0">
                <a:solidFill>
                  <a:srgbClr val="1B2430"/>
                </a:solidFill>
                <a:latin typeface="Calibri"/>
              </a:rPr>
              <a:t>For a Claude Code prototype: a PaaS plus a managed database, 0 to 50 dollars a month, no servers to log into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4A5666"/>
                </a:solidFill>
                <a:latin typeface="Calibri"/>
              </a:rPr>
              <a:t>SESSION 4 · 4.7 SHIPPING CODE SAFELY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631375" y="274320"/>
            <a:ext cx="20116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200" b="1">
                <a:solidFill>
                  <a:srgbClr val="0E7C86"/>
                </a:solidFill>
                <a:latin typeface="Calibri"/>
                <a:hlinkClick r:id="rId2"/>
              </a:rPr>
              <a:t>Book 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85800"/>
            <a:ext cx="11094415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>
                <a:solidFill>
                  <a:srgbClr val="1B2430"/>
                </a:solidFill>
                <a:latin typeface="Calibri"/>
              </a:rPr>
              <a:t>How code reaches customers</a:t>
            </a:r>
          </a:p>
        </p:txBody>
      </p:sp>
      <p:pic>
        <p:nvPicPr>
          <p:cNvPr id="5" name="Picture 4" descr="fig-s4-7-1-9087968a6d6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37360"/>
            <a:ext cx="11094415" cy="23900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4310260"/>
            <a:ext cx="11094415" cy="2090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Version control</a:t>
            </a:r>
            <a:r>
              <a:rPr sz="1400" b="0">
                <a:solidFill>
                  <a:srgbClr val="1B2430"/>
                </a:solidFill>
                <a:latin typeface="Calibri"/>
              </a:rPr>
              <a:t> (Git, GitHub): every change recorded and reversible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CI/CD</a:t>
            </a:r>
            <a:r>
              <a:rPr sz="1400" b="0">
                <a:solidFill>
                  <a:srgbClr val="1B2430"/>
                </a:solidFill>
                <a:latin typeface="Calibri"/>
              </a:rPr>
              <a:t>: tests run on every change; if they pass, it deploys. Small, frequent, low-risk releases</a:t>
            </a:r>
          </a:p>
          <a:p>
            <a:pPr>
              <a:spcAft>
                <a:spcPts val="770"/>
              </a:spcAft>
            </a:pPr>
            <a:r>
              <a:rPr sz="1400">
                <a:solidFill>
                  <a:srgbClr val="0E7C86"/>
                </a:solidFill>
              </a:rPr>
              <a:t>•  </a:t>
            </a:r>
            <a:r>
              <a:rPr sz="1400" b="1">
                <a:solidFill>
                  <a:srgbClr val="0E7C86"/>
                </a:solidFill>
                <a:latin typeface="Calibri"/>
              </a:rPr>
              <a:t>Monitoring</a:t>
            </a:r>
            <a:r>
              <a:rPr sz="1400" b="0">
                <a:solidFill>
                  <a:srgbClr val="1B2430"/>
                </a:solidFill>
                <a:latin typeface="Calibri"/>
              </a:rPr>
              <a:t> and logs: find out about outages before customers 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