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ession-3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1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1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2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2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2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2" TargetMode="External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3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3" TargetMode="Externa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4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4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4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4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5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6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6" TargetMode="External"/><Relationship Id="rId3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3-6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82880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E7C86"/>
                </a:solidFill>
                <a:latin typeface="Calibri"/>
              </a:rPr>
              <a:t>SESSION 3 · 75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1B2430"/>
                </a:solidFill>
                <a:latin typeface="Calibri"/>
              </a:rPr>
              <a:t>Dynamic Websites, APIs, and Databases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749039"/>
            <a:ext cx="1109441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4A5666"/>
                </a:solidFill>
                <a:latin typeface="Calibri"/>
              </a:rPr>
              <a:t>Inside the back end: server code, APIs and JSON, the relational model, and SQL by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84632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A5666"/>
                </a:solidFill>
                <a:latin typeface="Calibri"/>
              </a:rPr>
              <a:t>How Modern Software Is Built (in 2026)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31375" y="36576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Open the book 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3.1 INSIDE THE BACK END: A PYTHON WEB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 complete dynamic web server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37360"/>
            <a:ext cx="11094415" cy="3493008"/>
          </a:xfrm>
          <a:prstGeom prst="rect">
            <a:avLst/>
          </a:prstGeom>
          <a:solidFill>
            <a:srgbClr val="EDF1F5"/>
          </a:solidFill>
          <a:ln>
            <a:solidFill>
              <a:srgbClr val="CBD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sz="1400">
                <a:solidFill>
                  <a:srgbClr val="1B2430"/>
                </a:solidFill>
                <a:latin typeface="Consolas"/>
              </a:rPr>
              <a:t>from flask import Flask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from datetime import datetime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app = Flask(__name__)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/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@app.route("/hours")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def hours():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    if 7 &lt;= datetime.now().hour &lt; 18: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        return "&lt;p&gt;We are &lt;b&gt;open&lt;/b&gt; right now!&lt;/p&gt;"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    return "&lt;p&gt;We are closed. Back at 7 a.m.&lt;/p&gt;"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/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app.run(port=5000)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458968"/>
            <a:ext cx="11094415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1">
                <a:solidFill>
                  <a:srgbClr val="0E7C86"/>
                </a:solidFill>
                <a:latin typeface="Calibri"/>
              </a:rPr>
              <a:t>Flask</a:t>
            </a:r>
            <a:r>
              <a:rPr sz="1600" b="0">
                <a:solidFill>
                  <a:srgbClr val="1B2430"/>
                </a:solidFill>
                <a:latin typeface="Calibri"/>
              </a:rPr>
              <a:t> is a </a:t>
            </a:r>
            <a:r>
              <a:rPr sz="1600" b="1">
                <a:solidFill>
                  <a:srgbClr val="0E7C86"/>
                </a:solidFill>
                <a:latin typeface="Calibri"/>
              </a:rPr>
              <a:t>framework</a:t>
            </a:r>
            <a:r>
              <a:rPr sz="1600" b="0">
                <a:solidFill>
                  <a:srgbClr val="1B2430"/>
                </a:solidFill>
                <a:latin typeface="Calibri"/>
              </a:rPr>
              <a:t>: it handles the routine parts of being a server</a:t>
            </a:r>
          </a:p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Each </a:t>
            </a:r>
            <a:r>
              <a:rPr sz="1600" b="1">
                <a:solidFill>
                  <a:srgbClr val="0E7C86"/>
                </a:solidFill>
                <a:latin typeface="Calibri"/>
              </a:rPr>
              <a:t>route</a:t>
            </a:r>
            <a:r>
              <a:rPr sz="1600" b="0">
                <a:solidFill>
                  <a:srgbClr val="1B2430"/>
                </a:solidFill>
                <a:latin typeface="Calibri"/>
              </a:rPr>
              <a:t> connects a path to a function; the function's return value is the response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3.1 INSIDE THE BACK END: A PYTHON WEB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Localhost, ports, and templates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localhost</a:t>
            </a:r>
            <a:r>
              <a:rPr sz="2000" b="0">
                <a:solidFill>
                  <a:srgbClr val="1B2430"/>
                </a:solidFill>
                <a:latin typeface="Calibri"/>
              </a:rPr>
              <a:t> means "this computer": browser and server on the same laptop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</a:t>
            </a:r>
            <a:r>
              <a:rPr sz="2000" b="1">
                <a:solidFill>
                  <a:srgbClr val="0E7C86"/>
                </a:solidFill>
                <a:latin typeface="Calibri"/>
              </a:rPr>
              <a:t>port</a:t>
            </a:r>
            <a:r>
              <a:rPr sz="2000" b="0">
                <a:solidFill>
                  <a:srgbClr val="1B2430"/>
                </a:solidFill>
                <a:latin typeface="Calibri"/>
              </a:rPr>
              <a:t> is a numbered door: 443 for HTTPS, 5000 or 3000 for testing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Two visitors a minute apart at 5:59 and 6:00 see different pages: that is "dynamic"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Real back ends fill in </a:t>
            </a:r>
            <a:r>
              <a:rPr sz="2000" b="1">
                <a:solidFill>
                  <a:srgbClr val="0E7C86"/>
                </a:solidFill>
                <a:latin typeface="Calibri"/>
              </a:rPr>
              <a:t>templates</a:t>
            </a:r>
            <a:r>
              <a:rPr sz="2000" b="0">
                <a:solidFill>
                  <a:srgbClr val="1B2430"/>
                </a:solidFill>
                <a:latin typeface="Calibri"/>
              </a:rPr>
              <a:t> (HTML with blanks) rather than gluing strings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3.2 APIS AND JSON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menu is the API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An </a:t>
            </a:r>
            <a:r>
              <a:rPr sz="2000" b="1">
                <a:solidFill>
                  <a:srgbClr val="0E7C86"/>
                </a:solidFill>
                <a:latin typeface="Calibri"/>
              </a:rPr>
              <a:t>API</a:t>
            </a:r>
            <a:r>
              <a:rPr sz="2000" b="0">
                <a:solidFill>
                  <a:srgbClr val="1B2430"/>
                </a:solidFill>
                <a:latin typeface="Calibri"/>
              </a:rPr>
              <a:t> is the defined set of requests a program accepts and the answers it gives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Callers are often programs, not people: page JavaScript, a mobile app, a partner, an AI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Each address in an API is an </a:t>
            </a:r>
            <a:r>
              <a:rPr sz="2000" b="1">
                <a:solidFill>
                  <a:srgbClr val="0E7C86"/>
                </a:solidFill>
                <a:latin typeface="Calibri"/>
              </a:rPr>
              <a:t>endpoint</a:t>
            </a:r>
            <a:r>
              <a:rPr sz="2000" b="0">
                <a:solidFill>
                  <a:srgbClr val="1B2430"/>
                </a:solidFill>
                <a:latin typeface="Calibri"/>
              </a:rPr>
              <a:t>; answers come back as data, not designed pages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3.2 APIS AND JSON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JSON: the common tongue of the web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37360"/>
            <a:ext cx="11094415" cy="2029968"/>
          </a:xfrm>
          <a:prstGeom prst="rect">
            <a:avLst/>
          </a:prstGeom>
          <a:solidFill>
            <a:srgbClr val="EDF1F5"/>
          </a:solidFill>
          <a:ln>
            <a:solidFill>
              <a:srgbClr val="CBD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sz="1400">
                <a:solidFill>
                  <a:srgbClr val="1B2430"/>
                </a:solidFill>
                <a:latin typeface="Consolas"/>
              </a:rPr>
              <a:t>{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  "products": [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    {"id": 1, "name": "Sourdough loaf", "price": 7.5, "in_stock": true},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    {"id": 2, "name": "Rye bread", "price": 6.0, "in_stock": false}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  ]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995928"/>
            <a:ext cx="11094415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Curly braces: named values. Square brackets: lists. Almost exactly a Python dictionary and list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3.2 APIS AND JSON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Verbs: nouns in the URL, verbs in the method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03"/>
                <a:gridCol w="2773603"/>
                <a:gridCol w="2773603"/>
                <a:gridCol w="2773606"/>
              </a:tblGrid>
              <a:tr h="36576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Method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Meaning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Bakery example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CRUD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GET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Read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GET /api/products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Read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POST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Create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POST /api/orders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Create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PUT / PATCH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Update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PATCH /api/orders/88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Update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DELETE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Remove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DELETE /api/orders/88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Delete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This style is REST. Most business software is CRUD screens over a database.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3.2 APIS AND JSON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APIs in both directions</a:t>
            </a:r>
          </a:p>
        </p:txBody>
      </p:sp>
      <p:pic>
        <p:nvPicPr>
          <p:cNvPr id="5" name="Picture 4" descr="fig-s3-2-1-79774dcc8ac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061" y="1737360"/>
            <a:ext cx="9419573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You offer an API to your front ends and partners; you consume </a:t>
            </a:r>
            <a:r>
              <a:rPr sz="1400" b="1">
                <a:solidFill>
                  <a:srgbClr val="0E7C86"/>
                </a:solidFill>
                <a:latin typeface="Calibri"/>
              </a:rPr>
              <a:t>third-party APIs</a:t>
            </a:r>
            <a:r>
              <a:rPr sz="1400" b="0">
                <a:solidFill>
                  <a:srgbClr val="1B2430"/>
                </a:solidFill>
                <a:latin typeface="Calibri"/>
              </a:rPr>
              <a:t> (Stripe, Claude, email) instead of building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An </a:t>
            </a:r>
            <a:r>
              <a:rPr sz="1400" b="1">
                <a:solidFill>
                  <a:srgbClr val="0E7C86"/>
                </a:solidFill>
                <a:latin typeface="Calibri"/>
              </a:rPr>
              <a:t>API key</a:t>
            </a:r>
            <a:r>
              <a:rPr sz="1400" b="0">
                <a:solidFill>
                  <a:srgbClr val="1B2430"/>
                </a:solidFill>
                <a:latin typeface="Calibri"/>
              </a:rPr>
              <a:t> identifies your account to a third party. It lives on your server, never in front-end code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3.3 WHY EVERY PRODUCT NEEDS A DATABASE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Why not just save to a file?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Many writers at once</a:t>
            </a:r>
            <a:r>
              <a:rPr sz="2000" b="0">
                <a:solidFill>
                  <a:srgbClr val="1B2430"/>
                </a:solidFill>
                <a:latin typeface="Calibri"/>
              </a:rPr>
              <a:t>: two customers buying the last challah must not both succeed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Speed at scale</a:t>
            </a:r>
            <a:r>
              <a:rPr sz="2000" b="0">
                <a:solidFill>
                  <a:srgbClr val="1B2430"/>
                </a:solidFill>
                <a:latin typeface="Calibri"/>
              </a:rPr>
              <a:t>: an </a:t>
            </a:r>
            <a:r>
              <a:rPr sz="2000" b="1">
                <a:solidFill>
                  <a:srgbClr val="0E7C86"/>
                </a:solidFill>
                <a:latin typeface="Calibri"/>
              </a:rPr>
              <a:t>index</a:t>
            </a:r>
            <a:r>
              <a:rPr sz="2000" b="0">
                <a:solidFill>
                  <a:srgbClr val="1B2430"/>
                </a:solidFill>
                <a:latin typeface="Calibri"/>
              </a:rPr>
              <a:t> finds one order in ten million in milliseconds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Reliability</a:t>
            </a:r>
            <a:r>
              <a:rPr sz="2000" b="0">
                <a:solidFill>
                  <a:srgbClr val="1B2430"/>
                </a:solidFill>
                <a:latin typeface="Calibri"/>
              </a:rPr>
              <a:t>: a </a:t>
            </a:r>
            <a:r>
              <a:rPr sz="2000" b="1">
                <a:solidFill>
                  <a:srgbClr val="0E7C86"/>
                </a:solidFill>
                <a:latin typeface="Calibri"/>
              </a:rPr>
              <a:t>transaction</a:t>
            </a:r>
            <a:r>
              <a:rPr sz="2000" b="0">
                <a:solidFill>
                  <a:srgbClr val="1B2430"/>
                </a:solidFill>
                <a:latin typeface="Calibri"/>
              </a:rPr>
              <a:t> is all-or-nothing, even if the power fails halfway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Questions</a:t>
            </a:r>
            <a:r>
              <a:rPr sz="2000" b="0">
                <a:solidFill>
                  <a:srgbClr val="1B2430"/>
                </a:solidFill>
                <a:latin typeface="Calibri"/>
              </a:rPr>
              <a:t>: "who ordered rye three times last quarter?" is one line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</a:t>
            </a:r>
            <a:r>
              <a:rPr sz="2000" b="1">
                <a:solidFill>
                  <a:srgbClr val="0E7C86"/>
                </a:solidFill>
                <a:latin typeface="Calibri"/>
              </a:rPr>
              <a:t>database</a:t>
            </a:r>
            <a:r>
              <a:rPr sz="2000" b="0">
                <a:solidFill>
                  <a:srgbClr val="1B2430"/>
                </a:solidFill>
                <a:latin typeface="Calibri"/>
              </a:rPr>
              <a:t> is a separate program (PostgreSQL, MySQL, SQLite) your back end talks 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3.3 WHY EVERY PRODUCT NEEDS A DATABASE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relational model</a:t>
            </a:r>
          </a:p>
        </p:txBody>
      </p:sp>
      <p:pic>
        <p:nvPicPr>
          <p:cNvPr id="5" name="Picture 4" descr="fig-s3-3-1-51ba0634631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11094415" cy="3422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342985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Tables</a:t>
            </a:r>
            <a:r>
              <a:rPr sz="1400" b="0">
                <a:solidFill>
                  <a:srgbClr val="1B2430"/>
                </a:solidFill>
                <a:latin typeface="Calibri"/>
              </a:rPr>
              <a:t> of rows and columns; each table holds one kind of thing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Primary key</a:t>
            </a:r>
            <a:r>
              <a:rPr sz="1400" b="0">
                <a:solidFill>
                  <a:srgbClr val="1B2430"/>
                </a:solidFill>
                <a:latin typeface="Calibri"/>
              </a:rPr>
              <a:t>: the unique ID of a row. </a:t>
            </a:r>
            <a:r>
              <a:rPr sz="1400" b="1">
                <a:solidFill>
                  <a:srgbClr val="0E7C86"/>
                </a:solidFill>
                <a:latin typeface="Calibri"/>
              </a:rPr>
              <a:t>Foreign key</a:t>
            </a:r>
            <a:r>
              <a:rPr sz="1400" b="0">
                <a:solidFill>
                  <a:srgbClr val="1B2430"/>
                </a:solidFill>
                <a:latin typeface="Calibri"/>
              </a:rPr>
              <a:t>: a column pointing at another table's row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Change Dana's email once; every order she placed reflects it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The table design (the schema) is really a design of the business.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3.4 SQL BY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Reading: SELECT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37360"/>
            <a:ext cx="11094415" cy="1737360"/>
          </a:xfrm>
          <a:prstGeom prst="rect">
            <a:avLst/>
          </a:prstGeom>
          <a:solidFill>
            <a:srgbClr val="EDF1F5"/>
          </a:solidFill>
          <a:ln>
            <a:solidFill>
              <a:srgbClr val="CBD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sz="1400">
                <a:solidFill>
                  <a:srgbClr val="1B2430"/>
                </a:solidFill>
                <a:latin typeface="Consolas"/>
              </a:rPr>
              <a:t>SELECT name, email FROM customers WHERE city = 'Boston';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/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SELECT status, COUNT(*) AS how_many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FROM orders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GROUP BY status;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703320"/>
            <a:ext cx="11094415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SELECT picks columns, FROM picks the table, WHERE filters rows</a:t>
            </a:r>
          </a:p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COUNT, SUM, AVG, MIN, MAX are </a:t>
            </a:r>
            <a:r>
              <a:rPr sz="1600" b="1">
                <a:solidFill>
                  <a:srgbClr val="0E7C86"/>
                </a:solidFill>
                <a:latin typeface="Calibri"/>
              </a:rPr>
              <a:t>aggregate functions</a:t>
            </a:r>
            <a:r>
              <a:rPr sz="1600" b="0">
                <a:solidFill>
                  <a:srgbClr val="1B2430"/>
                </a:solidFill>
                <a:latin typeface="Calibri"/>
              </a:rPr>
              <a:t>: every dashboard is a stack of these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3.4 SQL BY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Combining tables: JOIN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37360"/>
            <a:ext cx="11094415" cy="1737360"/>
          </a:xfrm>
          <a:prstGeom prst="rect">
            <a:avLst/>
          </a:prstGeom>
          <a:solidFill>
            <a:srgbClr val="EDF1F5"/>
          </a:solidFill>
          <a:ln>
            <a:solidFill>
              <a:srgbClr val="CBD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sz="1400">
                <a:solidFill>
                  <a:srgbClr val="1B2430"/>
                </a:solidFill>
                <a:latin typeface="Consolas"/>
              </a:rPr>
              <a:t>SELECT customers.name, products.name, orders.quantity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FROM orders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JOIN customers ON orders.customer_id = customers.customer_id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JOIN products  ON orders.product_id  = products.product_id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WHERE orders.status = 'placed';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703320"/>
            <a:ext cx="11094415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A </a:t>
            </a:r>
            <a:r>
              <a:rPr sz="1600" b="1">
                <a:solidFill>
                  <a:srgbClr val="0E7C86"/>
                </a:solidFill>
                <a:latin typeface="Calibri"/>
              </a:rPr>
              <a:t>JOIN</a:t>
            </a:r>
            <a:r>
              <a:rPr sz="1600" b="0">
                <a:solidFill>
                  <a:srgbClr val="1B2430"/>
                </a:solidFill>
                <a:latin typeface="Calibri"/>
              </a:rPr>
              <a:t> stitches rows together using the keys, so "Dana Levi, Rye bread, 1" comes out readable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3.4 SQL BY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Writing: INSERT, UPDATE, DELETE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37360"/>
            <a:ext cx="11094415" cy="2029968"/>
          </a:xfrm>
          <a:prstGeom prst="rect">
            <a:avLst/>
          </a:prstGeom>
          <a:solidFill>
            <a:srgbClr val="EDF1F5"/>
          </a:solidFill>
          <a:ln>
            <a:solidFill>
              <a:srgbClr val="CBD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sz="1400">
                <a:solidFill>
                  <a:srgbClr val="1B2430"/>
                </a:solidFill>
                <a:latin typeface="Consolas"/>
              </a:rPr>
              <a:t>INSERT INTO orders (customer_id, product_id, quantity, status)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VALUES (3, 1, 2, 'placed');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/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UPDATE orders SET status = 'ready' WHERE order_id = 88;</a:t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/>
            </a:r>
          </a:p>
          <a:p>
            <a:r>
              <a:rPr sz="1400">
                <a:solidFill>
                  <a:srgbClr val="1B2430"/>
                </a:solidFill>
                <a:latin typeface="Consolas"/>
              </a:rPr>
              <a:t>DELETE FROM orders WHERE order_id = 89;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995928"/>
            <a:ext cx="11094415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DELETE FROM orders; with no WHERE deletes every order in the company</a:t>
            </a:r>
          </a:p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CREATE TABLE defines columns, </a:t>
            </a:r>
            <a:r>
              <a:rPr sz="1600" b="1">
                <a:solidFill>
                  <a:srgbClr val="0E7C86"/>
                </a:solidFill>
                <a:latin typeface="Calibri"/>
              </a:rPr>
              <a:t>data types</a:t>
            </a:r>
            <a:r>
              <a:rPr sz="1600" b="0">
                <a:solidFill>
                  <a:srgbClr val="1B2430"/>
                </a:solidFill>
                <a:latin typeface="Calibri"/>
              </a:rPr>
              <a:t>, keys, and </a:t>
            </a:r>
            <a:r>
              <a:rPr sz="1600" b="1">
                <a:solidFill>
                  <a:srgbClr val="0E7C86"/>
                </a:solidFill>
                <a:latin typeface="Calibri"/>
              </a:rPr>
              <a:t>constraints</a:t>
            </a:r>
            <a:r>
              <a:rPr sz="1600" b="0">
                <a:solidFill>
                  <a:srgbClr val="1B2430"/>
                </a:solidFill>
                <a:latin typeface="Calibri"/>
              </a:rPr>
              <a:t> the database enforces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3.4 SQL BY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Which database?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8138"/>
                <a:gridCol w="3698138"/>
                <a:gridCol w="3698139"/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Product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Type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Typical use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SQLite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Relational, single file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Prototypes, phone apps; built into Python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PostgreSQL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Relational server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Default for new web products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MySQL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Relational server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Older web products, WordPress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SQL Server, Oracle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Relational server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Large enterprises, finance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MongoDB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Document (NoSQL)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Flexible data shapes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Redis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Key-value, in memory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Caching, sessions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You will not write SQL in this course. You will read it and say what it does.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3.5 BEYOND TABLES: NOSQL AND 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NoSQL and 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NoSQL</a:t>
            </a:r>
            <a:r>
              <a:rPr sz="2000" b="0">
                <a:solidFill>
                  <a:srgbClr val="1B2430"/>
                </a:solidFill>
                <a:latin typeface="Calibri"/>
              </a:rPr>
              <a:t> relaxes the rules: a </a:t>
            </a:r>
            <a:r>
              <a:rPr sz="2000" b="1">
                <a:solidFill>
                  <a:srgbClr val="0E7C86"/>
                </a:solidFill>
                <a:latin typeface="Calibri"/>
              </a:rPr>
              <a:t>document database</a:t>
            </a:r>
            <a:r>
              <a:rPr sz="2000" b="0">
                <a:solidFill>
                  <a:srgbClr val="1B2430"/>
                </a:solidFill>
                <a:latin typeface="Calibri"/>
              </a:rPr>
              <a:t> (MongoDB) stores JSON-like records with any fields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Price of flexibility: fewer guarantees, clumsier joins. Rule of thumb: </a:t>
            </a:r>
            <a:r>
              <a:rPr sz="2000" b="1">
                <a:solidFill>
                  <a:srgbClr val="0E7C86"/>
                </a:solidFill>
                <a:latin typeface="Calibri"/>
              </a:rPr>
              <a:t>start relational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An </a:t>
            </a:r>
            <a:r>
              <a:rPr sz="2000" b="1">
                <a:solidFill>
                  <a:srgbClr val="0E7C86"/>
                </a:solidFill>
                <a:latin typeface="Calibri"/>
              </a:rPr>
              <a:t>ORM</a:t>
            </a:r>
            <a:r>
              <a:rPr sz="2000" b="0">
                <a:solidFill>
                  <a:srgbClr val="1B2430"/>
                </a:solidFill>
                <a:latin typeface="Calibri"/>
              </a:rPr>
              <a:t> lets Python treat rows as objects and writes the SQL behind the scenes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Claude Code will almost certainly use an ORM; the concepts underneath are unchanged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3.6 THE THREE-TIER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Presentation, application,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Presentation tier</a:t>
            </a:r>
            <a:r>
              <a:rPr sz="2000" b="0">
                <a:solidFill>
                  <a:srgbClr val="1B2430"/>
                </a:solidFill>
                <a:latin typeface="Calibri"/>
              </a:rPr>
              <a:t>: the front end in the browser or app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Application tier</a:t>
            </a:r>
            <a:r>
              <a:rPr sz="2000" b="0">
                <a:solidFill>
                  <a:srgbClr val="1B2430"/>
                </a:solidFill>
                <a:latin typeface="Calibri"/>
              </a:rPr>
              <a:t>: the back-end program; where </a:t>
            </a:r>
            <a:r>
              <a:rPr sz="2000" b="1">
                <a:solidFill>
                  <a:srgbClr val="0E7C86"/>
                </a:solidFill>
                <a:latin typeface="Calibri"/>
              </a:rPr>
              <a:t>business logic</a:t>
            </a:r>
            <a:r>
              <a:rPr sz="2000" b="0">
                <a:solidFill>
                  <a:srgbClr val="1B2430"/>
                </a:solidFill>
                <a:latin typeface="Calibri"/>
              </a:rPr>
              <a:t> lives (prices, permissions, workflows)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Data tier</a:t>
            </a:r>
            <a:r>
              <a:rPr sz="2000" b="0">
                <a:solidFill>
                  <a:srgbClr val="1B2430"/>
                </a:solidFill>
                <a:latin typeface="Calibri"/>
              </a:rPr>
              <a:t>: the database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3.6 THE THREE-TIER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One order through three tiers</a:t>
            </a:r>
          </a:p>
        </p:txBody>
      </p:sp>
      <p:pic>
        <p:nvPicPr>
          <p:cNvPr id="5" name="Picture 4" descr="fig-s3-6-1-206f572adaa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030" y="1737360"/>
            <a:ext cx="9497635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3 · 3.6 THE THREE-TIER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Three consequences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browser never touches the database directly; the back end checks identity and applies rules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Each tier can be changed independently: redesign the front end without touching the data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Each tier can live on different hardware: today one laptop, tomorrow ten servers (Session 4)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Anything in the browser can be altered by the user. Rules and secrets live on the server.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