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ession-2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1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2" TargetMode="External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2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3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3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3" TargetMode="External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4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5" TargetMode="External"/><Relationship Id="rId3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5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5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5" TargetMode="External"/><Relationship Id="rId3" Type="http://schemas.openxmlformats.org/officeDocument/2006/relationships/image" Target="../media/image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5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6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6" TargetMode="External"/><Relationship Id="rId3" Type="http://schemas.openxmlformats.org/officeDocument/2006/relationships/image" Target="../media/image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2-7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1828800"/>
            <a:ext cx="11094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E7C86"/>
                </a:solidFill>
                <a:latin typeface="Calibri"/>
              </a:rPr>
              <a:t>SESSION 2 · 75 MINUTES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86000"/>
            <a:ext cx="1109441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1B2430"/>
                </a:solidFill>
                <a:latin typeface="Calibri"/>
              </a:rPr>
              <a:t>From a File on Your Laptop to a Page on the Internet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749039"/>
            <a:ext cx="1109441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4A5666"/>
                </a:solidFill>
                <a:latin typeface="Calibri"/>
              </a:rPr>
              <a:t>Browsers, the three languages of a web page, addresses, and the request–response conversation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846320"/>
            <a:ext cx="11094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4A5666"/>
                </a:solidFill>
                <a:latin typeface="Calibri"/>
              </a:rPr>
              <a:t>How Modern Software Is Built (in 2026)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31375" y="36576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Open the book 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2.1 WHY ARCHITECTURE IS A BUSINESS TOPIC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Architecture is the set of decisions that are expensive to 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What the major parts are, what each does, how they talk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Cost</a:t>
            </a:r>
            <a:r>
              <a:rPr sz="2000" b="0">
                <a:solidFill>
                  <a:srgbClr val="1B2430"/>
                </a:solidFill>
                <a:latin typeface="Calibri"/>
              </a:rPr>
              <a:t>: a few dollars a month or tens of thousands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Risk</a:t>
            </a:r>
            <a:r>
              <a:rPr sz="2000" b="0">
                <a:solidFill>
                  <a:srgbClr val="1B2430"/>
                </a:solidFill>
                <a:latin typeface="Calibri"/>
              </a:rPr>
              <a:t>: what happens when a component fails; how a breach could occur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Speed</a:t>
            </a:r>
            <a:r>
              <a:rPr sz="2000" b="0">
                <a:solidFill>
                  <a:srgbClr val="1B2430"/>
                </a:solidFill>
                <a:latin typeface="Calibri"/>
              </a:rPr>
              <a:t>: how fast features ship without breaking what works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The person who cannot follow the conversation does not get a vote.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2.2 CLIENTS, SERVERS, AND PROGRAMS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One computer asks, another answers</a:t>
            </a:r>
          </a:p>
        </p:txBody>
      </p:sp>
      <p:pic>
        <p:nvPicPr>
          <p:cNvPr id="5" name="Picture 4" descr="fig-s2-2-1-8bb0c6ec201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386" y="1737360"/>
            <a:ext cx="10458922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1">
                <a:solidFill>
                  <a:srgbClr val="0E7C86"/>
                </a:solidFill>
                <a:latin typeface="Calibri"/>
              </a:rPr>
              <a:t>Client</a:t>
            </a:r>
            <a:r>
              <a:rPr sz="1400" b="0">
                <a:solidFill>
                  <a:srgbClr val="1B2430"/>
                </a:solidFill>
                <a:latin typeface="Calibri"/>
              </a:rPr>
              <a:t> asks; </a:t>
            </a:r>
            <a:r>
              <a:rPr sz="1400" b="1">
                <a:solidFill>
                  <a:srgbClr val="0E7C86"/>
                </a:solidFill>
                <a:latin typeface="Calibri"/>
              </a:rPr>
              <a:t>server</a:t>
            </a:r>
            <a:r>
              <a:rPr sz="1400" b="0">
                <a:solidFill>
                  <a:srgbClr val="1B2430"/>
                </a:solidFill>
                <a:latin typeface="Calibri"/>
              </a:rPr>
              <a:t> waits and answers. The client always speaks first</a:t>
            </a:r>
          </a:p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A server is an ordinary computer in a </a:t>
            </a:r>
            <a:r>
              <a:rPr sz="1400" b="1">
                <a:solidFill>
                  <a:srgbClr val="0E7C86"/>
                </a:solidFill>
                <a:latin typeface="Calibri"/>
              </a:rPr>
              <a:t>data center</a:t>
            </a:r>
            <a:r>
              <a:rPr sz="1400" b="0">
                <a:solidFill>
                  <a:srgbClr val="1B2430"/>
                </a:solidFill>
                <a:latin typeface="Calibri"/>
              </a:rPr>
              <a:t>, running 24 hours a 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2.2 CLIENTS, SERVERS, AND PROGRAMS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Two things people get wrong about servers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 server is an ordinary computer: processor, memory, disk. Usually no screen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"Server" also names a </a:t>
            </a:r>
            <a:r>
              <a:rPr sz="2000" b="1">
                <a:solidFill>
                  <a:srgbClr val="0E7C86"/>
                </a:solidFill>
                <a:latin typeface="Calibri"/>
              </a:rPr>
              <a:t>program</a:t>
            </a:r>
            <a:r>
              <a:rPr sz="2000" b="0">
                <a:solidFill>
                  <a:srgbClr val="1B2430"/>
                </a:solidFill>
                <a:latin typeface="Calibri"/>
              </a:rPr>
              <a:t>: a </a:t>
            </a:r>
            <a:r>
              <a:rPr sz="2000" b="1">
                <a:solidFill>
                  <a:srgbClr val="0E7C86"/>
                </a:solidFill>
                <a:latin typeface="Calibri"/>
              </a:rPr>
              <a:t>web server</a:t>
            </a:r>
            <a:r>
              <a:rPr sz="2000" b="0">
                <a:solidFill>
                  <a:srgbClr val="1B2430"/>
                </a:solidFill>
                <a:latin typeface="Calibri"/>
              </a:rPr>
              <a:t> program listens for requests and hands back pages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The client for a website is a </a:t>
            </a:r>
            <a:r>
              <a:rPr sz="2000" b="1">
                <a:solidFill>
                  <a:srgbClr val="0E7C86"/>
                </a:solidFill>
                <a:latin typeface="Calibri"/>
              </a:rPr>
              <a:t>browser</a:t>
            </a:r>
            <a:r>
              <a:rPr sz="2000" b="0">
                <a:solidFill>
                  <a:srgbClr val="1B2430"/>
                </a:solidFill>
                <a:latin typeface="Calibri"/>
              </a:rPr>
              <a:t>: Chrome, Safari, Firefox, Edge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Analogy: the restaurant. You order from the menu; the kitchen cooks; you never enter the kitchen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2.3 A WEB PAGE IS THREE LANGUAGES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A web page is a plain text 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HTML</a:t>
            </a:r>
            <a:r>
              <a:rPr sz="2000" b="0">
                <a:solidFill>
                  <a:srgbClr val="1B2430"/>
                </a:solidFill>
                <a:latin typeface="Calibri"/>
              </a:rPr>
              <a:t>: what is on the page (headings, paragraphs, images, links), marked with </a:t>
            </a:r>
            <a:r>
              <a:rPr sz="2000" b="1">
                <a:solidFill>
                  <a:srgbClr val="0E7C86"/>
                </a:solidFill>
                <a:latin typeface="Calibri"/>
              </a:rPr>
              <a:t>tags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CSS</a:t>
            </a:r>
            <a:r>
              <a:rPr sz="2000" b="0">
                <a:solidFill>
                  <a:srgbClr val="1B2430"/>
                </a:solidFill>
                <a:latin typeface="Calibri"/>
              </a:rPr>
              <a:t>: what it looks like (colors, fonts, layout, phone versus desktop)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JavaScript</a:t>
            </a:r>
            <a:r>
              <a:rPr sz="2000" b="0">
                <a:solidFill>
                  <a:srgbClr val="1B2430"/>
                </a:solidFill>
                <a:latin typeface="Calibri"/>
              </a:rPr>
              <a:t>: what it does (react to clicks, validate forms, load more posts)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JavaScript is unrelated to Java despite the name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2.3 A WEB PAGE IS THREE LANGUAGES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HTML by 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37360"/>
            <a:ext cx="11094415" cy="1444752"/>
          </a:xfrm>
          <a:prstGeom prst="rect">
            <a:avLst/>
          </a:prstGeom>
          <a:solidFill>
            <a:srgbClr val="EDF1F5"/>
          </a:solidFill>
          <a:ln>
            <a:solidFill>
              <a:srgbClr val="CBD4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/>
          <a:lstStyle/>
          <a:p>
            <a:pPr algn="ctr"/>
            <a:r>
              <a:rPr sz="1400">
                <a:solidFill>
                  <a:srgbClr val="1B2430"/>
                </a:solidFill>
                <a:latin typeface="Consolas"/>
              </a:rPr>
              <a:t>&lt;h1&gt;Rosenthal's Bakery&lt;/h1&gt;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&lt;p&gt;Fresh bread every morning since 1998.&lt;/p&gt;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&lt;img src="storefront.jpg" alt="Our shop"&gt;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&lt;a href="menu.html"&gt;See the menu&lt;/a&gt;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410712"/>
            <a:ext cx="11094415" cy="299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0">
                <a:solidFill>
                  <a:srgbClr val="1B2430"/>
                </a:solidFill>
                <a:latin typeface="Calibri"/>
              </a:rPr>
              <a:t>Read it aloud and it explains itself: heading, paragraph, image, link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2.3 A WEB PAGE IS THREE LANGUAGES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Three files, one page</a:t>
            </a:r>
          </a:p>
        </p:txBody>
      </p:sp>
      <p:pic>
        <p:nvPicPr>
          <p:cNvPr id="5" name="Picture 4" descr="fig-s2-3-1-2ad0773fa1a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979" y="1737360"/>
            <a:ext cx="9939737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The browser combines all three and </a:t>
            </a:r>
            <a:r>
              <a:rPr sz="1400" b="1">
                <a:solidFill>
                  <a:srgbClr val="0E7C86"/>
                </a:solidFill>
                <a:latin typeface="Calibri"/>
              </a:rPr>
              <a:t>renders</a:t>
            </a:r>
            <a:r>
              <a:rPr sz="1400" b="0">
                <a:solidFill>
                  <a:srgbClr val="1B2430"/>
                </a:solidFill>
                <a:latin typeface="Calibri"/>
              </a:rPr>
              <a:t> the result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2.4 THE STATIC WEBSITE ON YOUR OWN COMPUTER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The zero-infrastructure starting point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 </a:t>
            </a:r>
            <a:r>
              <a:rPr sz="2000" b="1">
                <a:solidFill>
                  <a:srgbClr val="0E7C86"/>
                </a:solidFill>
                <a:latin typeface="Calibri"/>
              </a:rPr>
              <a:t>static website</a:t>
            </a:r>
            <a:r>
              <a:rPr sz="2000" b="0">
                <a:solidFill>
                  <a:srgbClr val="1B2430"/>
                </a:solidFill>
                <a:latin typeface="Calibri"/>
              </a:rPr>
              <a:t> is fixed files sent to every visitor exactly as stored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Double-click index.html: the browser reads it straight off your disk. Address starts with file:///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No server, no internet, no company involved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Limitation: only you can see it. Sharing needs an always-on server with an address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2.5 HOW THE INTERNET DELIVERS A PAGE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Anatomy of a URL</a:t>
            </a:r>
          </a:p>
        </p:txBody>
      </p:sp>
      <p:pic>
        <p:nvPicPr>
          <p:cNvPr id="5" name="Picture 4" descr="fig-s2-5-1-2245a5823ca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37360"/>
            <a:ext cx="11094415" cy="32752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195452"/>
            <a:ext cx="11094415" cy="1205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1">
                <a:solidFill>
                  <a:srgbClr val="0E7C86"/>
                </a:solidFill>
                <a:latin typeface="Calibri"/>
              </a:rPr>
              <a:t>Protocol</a:t>
            </a:r>
            <a:r>
              <a:rPr sz="1400" b="0">
                <a:solidFill>
                  <a:srgbClr val="1B2430"/>
                </a:solidFill>
                <a:latin typeface="Calibri"/>
              </a:rPr>
              <a:t> (how to talk), </a:t>
            </a:r>
            <a:r>
              <a:rPr sz="1400" b="1">
                <a:solidFill>
                  <a:srgbClr val="0E7C86"/>
                </a:solidFill>
                <a:latin typeface="Calibri"/>
              </a:rPr>
              <a:t>domain</a:t>
            </a:r>
            <a:r>
              <a:rPr sz="1400" b="0">
                <a:solidFill>
                  <a:srgbClr val="1B2430"/>
                </a:solidFill>
                <a:latin typeface="Calibri"/>
              </a:rPr>
              <a:t> (which server), </a:t>
            </a:r>
            <a:r>
              <a:rPr sz="1400" b="1">
                <a:solidFill>
                  <a:srgbClr val="0E7C86"/>
                </a:solidFill>
                <a:latin typeface="Calibri"/>
              </a:rPr>
              <a:t>path</a:t>
            </a:r>
            <a:r>
              <a:rPr sz="1400" b="0">
                <a:solidFill>
                  <a:srgbClr val="1B2430"/>
                </a:solidFill>
                <a:latin typeface="Calibri"/>
              </a:rPr>
              <a:t> (which page), </a:t>
            </a:r>
            <a:r>
              <a:rPr sz="1400" b="1">
                <a:solidFill>
                  <a:srgbClr val="0E7C86"/>
                </a:solidFill>
                <a:latin typeface="Calibri"/>
              </a:rPr>
              <a:t>query string</a:t>
            </a:r>
            <a:r>
              <a:rPr sz="1400" b="0">
                <a:solidFill>
                  <a:srgbClr val="1B2430"/>
                </a:solidFill>
                <a:latin typeface="Calibri"/>
              </a:rPr>
              <a:t> (extra details)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2.5 HOW THE INTERNET DELIVERS A PAGE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Finding the server: DNS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Every machine on the internet has a numeric </a:t>
            </a:r>
            <a:r>
              <a:rPr sz="2000" b="1">
                <a:solidFill>
                  <a:srgbClr val="0E7C86"/>
                </a:solidFill>
                <a:latin typeface="Calibri"/>
              </a:rPr>
              <a:t>IP address</a:t>
            </a:r>
            <a:r>
              <a:rPr sz="2000" b="0">
                <a:solidFill>
                  <a:srgbClr val="1B2430"/>
                </a:solidFill>
                <a:latin typeface="Calibri"/>
              </a:rPr>
              <a:t>, such as 142.250.72.14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DNS</a:t>
            </a:r>
            <a:r>
              <a:rPr sz="2000" b="0">
                <a:solidFill>
                  <a:srgbClr val="1B2430"/>
                </a:solidFill>
                <a:latin typeface="Calibri"/>
              </a:rPr>
              <a:t> is the distributed phone book: domain name in, IP address out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 business rents its </a:t>
            </a:r>
            <a:r>
              <a:rPr sz="2000" b="1">
                <a:solidFill>
                  <a:srgbClr val="0E7C86"/>
                </a:solidFill>
                <a:latin typeface="Calibri"/>
              </a:rPr>
              <a:t>domain</a:t>
            </a:r>
            <a:r>
              <a:rPr sz="2000" b="0">
                <a:solidFill>
                  <a:srgbClr val="1B2430"/>
                </a:solidFill>
                <a:latin typeface="Calibri"/>
              </a:rPr>
              <a:t> from a </a:t>
            </a:r>
            <a:r>
              <a:rPr sz="2000" b="1">
                <a:solidFill>
                  <a:srgbClr val="0E7C86"/>
                </a:solidFill>
                <a:latin typeface="Calibri"/>
              </a:rPr>
              <a:t>registrar</a:t>
            </a:r>
            <a:r>
              <a:rPr sz="2000" b="0">
                <a:solidFill>
                  <a:srgbClr val="1B2430"/>
                </a:solidFill>
                <a:latin typeface="Calibri"/>
              </a:rPr>
              <a:t>; pointing it at a host means editing a DNS record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"DNS changes take up to 48 hours": thousands of copies of the phone book refresh on a schedule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2.5 HOW THE INTERNET DELIVERS A PAGE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The conversation: HTTP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37360"/>
            <a:ext cx="11094415" cy="2615184"/>
          </a:xfrm>
          <a:prstGeom prst="rect">
            <a:avLst/>
          </a:prstGeom>
          <a:solidFill>
            <a:srgbClr val="EDF1F5"/>
          </a:solidFill>
          <a:ln>
            <a:solidFill>
              <a:srgbClr val="CBD4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/>
          <a:lstStyle/>
          <a:p>
            <a:pPr algn="ctr"/>
            <a:r>
              <a:rPr sz="1400">
                <a:solidFill>
                  <a:srgbClr val="1B2430"/>
                </a:solidFill>
                <a:latin typeface="Consolas"/>
              </a:rPr>
              <a:t>GET /menu.html HTTP/1.1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Host: www.rosenthalsbakery.com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User-Agent: Chrome/128.0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/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HTTP/1.1 200 OK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Content-Type: text/html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/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&lt;!DOCTYPE html&gt; 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581144"/>
            <a:ext cx="11094415" cy="181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0">
                <a:solidFill>
                  <a:srgbClr val="1B2430"/>
                </a:solidFill>
                <a:latin typeface="Calibri"/>
              </a:rPr>
              <a:t>A </a:t>
            </a:r>
            <a:r>
              <a:rPr sz="1600" b="1">
                <a:solidFill>
                  <a:srgbClr val="0E7C86"/>
                </a:solidFill>
                <a:latin typeface="Calibri"/>
              </a:rPr>
              <a:t>request</a:t>
            </a:r>
            <a:r>
              <a:rPr sz="1600" b="0">
                <a:solidFill>
                  <a:srgbClr val="1B2430"/>
                </a:solidFill>
                <a:latin typeface="Calibri"/>
              </a:rPr>
              <a:t> names a method and a path plus </a:t>
            </a:r>
            <a:r>
              <a:rPr sz="1600" b="1">
                <a:solidFill>
                  <a:srgbClr val="0E7C86"/>
                </a:solidFill>
                <a:latin typeface="Calibri"/>
              </a:rPr>
              <a:t>headers</a:t>
            </a:r>
            <a:r>
              <a:rPr sz="1600" b="0">
                <a:solidFill>
                  <a:srgbClr val="1B2430"/>
                </a:solidFill>
                <a:latin typeface="Calibri"/>
              </a:rPr>
              <a:t>; a </a:t>
            </a:r>
            <a:r>
              <a:rPr sz="1600" b="1">
                <a:solidFill>
                  <a:srgbClr val="0E7C86"/>
                </a:solidFill>
                <a:latin typeface="Calibri"/>
              </a:rPr>
              <a:t>response</a:t>
            </a:r>
            <a:r>
              <a:rPr sz="1600" b="0">
                <a:solidFill>
                  <a:srgbClr val="1B2430"/>
                </a:solidFill>
                <a:latin typeface="Calibri"/>
              </a:rPr>
              <a:t> carries a </a:t>
            </a:r>
            <a:r>
              <a:rPr sz="1600" b="1">
                <a:solidFill>
                  <a:srgbClr val="0E7C86"/>
                </a:solidFill>
                <a:latin typeface="Calibri"/>
              </a:rPr>
              <a:t>status code</a:t>
            </a:r>
            <a:r>
              <a:rPr sz="1600" b="0">
                <a:solidFill>
                  <a:srgbClr val="1B2430"/>
                </a:solidFill>
                <a:latin typeface="Calibri"/>
              </a:rPr>
              <a:t> and the content</a:t>
            </a:r>
          </a:p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0">
                <a:solidFill>
                  <a:srgbClr val="1B2430"/>
                </a:solidFill>
                <a:latin typeface="Calibri"/>
              </a:rPr>
              <a:t>200 OK, 301 moved, 404 not found, 500 server error, 503 overloaded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2.5 HOW THE INTERNET DELIVERS A PAGE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What happens after you press Enter</a:t>
            </a:r>
          </a:p>
        </p:txBody>
      </p:sp>
      <p:pic>
        <p:nvPicPr>
          <p:cNvPr id="5" name="Picture 4" descr="fig-s2-5-2-c483c40647f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505" y="1737360"/>
            <a:ext cx="828468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One page usually means 50 to 150 requests: HTML first, then CSS, JavaScript, images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2.5 HOW THE INTERNET DELIVERS A PAGE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HTTPS and hosting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Plain HTTP is readable by anyone on the same Wi-Fi. </a:t>
            </a:r>
            <a:r>
              <a:rPr sz="2000" b="1">
                <a:solidFill>
                  <a:srgbClr val="0E7C86"/>
                </a:solidFill>
                <a:latin typeface="Calibri"/>
              </a:rPr>
              <a:t>HTTPS</a:t>
            </a:r>
            <a:r>
              <a:rPr sz="2000" b="0">
                <a:solidFill>
                  <a:srgbClr val="1B2430"/>
                </a:solidFill>
                <a:latin typeface="Calibri"/>
              </a:rPr>
              <a:t> wraps it in </a:t>
            </a:r>
            <a:r>
              <a:rPr sz="2000" b="1">
                <a:solidFill>
                  <a:srgbClr val="0E7C86"/>
                </a:solidFill>
                <a:latin typeface="Calibri"/>
              </a:rPr>
              <a:t>encryption</a:t>
            </a:r>
            <a:r>
              <a:rPr sz="2000" b="0">
                <a:solidFill>
                  <a:srgbClr val="1B2430"/>
                </a:solidFill>
                <a:latin typeface="Calibri"/>
              </a:rPr>
              <a:t>; the padlock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The server proves its identity with a free </a:t>
            </a:r>
            <a:r>
              <a:rPr sz="2000" b="1">
                <a:solidFill>
                  <a:srgbClr val="0E7C86"/>
                </a:solidFill>
                <a:latin typeface="Calibri"/>
              </a:rPr>
              <a:t>certificate</a:t>
            </a:r>
            <a:r>
              <a:rPr sz="2000" b="0">
                <a:solidFill>
                  <a:srgbClr val="1B2430"/>
                </a:solidFill>
                <a:latin typeface="Calibri"/>
              </a:rPr>
              <a:t>. No business reason to skip HTTPS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Hosting</a:t>
            </a:r>
            <a:r>
              <a:rPr sz="2000" b="0">
                <a:solidFill>
                  <a:srgbClr val="1B2430"/>
                </a:solidFill>
                <a:latin typeface="Calibri"/>
              </a:rPr>
              <a:t>: rent space on someone's always-on server. Static hosting is free or nearly so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Serving static files is the easiest job a computer can do: fast, hard to hack, hard to overload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2.6 FRONT END, BACK END, AND THE LIMITS OF STATIC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What a static site cannot 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Front end</a:t>
            </a:r>
            <a:r>
              <a:rPr sz="2000" b="0">
                <a:solidFill>
                  <a:srgbClr val="1B2430"/>
                </a:solidFill>
                <a:latin typeface="Calibri"/>
              </a:rPr>
              <a:t>: runs on the user's device. </a:t>
            </a:r>
            <a:r>
              <a:rPr sz="2000" b="1">
                <a:solidFill>
                  <a:srgbClr val="0E7C86"/>
                </a:solidFill>
                <a:latin typeface="Calibri"/>
              </a:rPr>
              <a:t>Back end</a:t>
            </a:r>
            <a:r>
              <a:rPr sz="2000" b="0">
                <a:solidFill>
                  <a:srgbClr val="1B2430"/>
                </a:solidFill>
                <a:latin typeface="Calibri"/>
              </a:rPr>
              <a:t>: runs on the server, out of sight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 static site is front end only, so it cannot: remember anything, personalise, keep a secret, or do work (email, charge a card)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 </a:t>
            </a:r>
            <a:r>
              <a:rPr sz="2000" b="1">
                <a:solidFill>
                  <a:srgbClr val="0E7C86"/>
                </a:solidFill>
                <a:latin typeface="Calibri"/>
              </a:rPr>
              <a:t>dynamic website</a:t>
            </a:r>
            <a:r>
              <a:rPr sz="2000" b="0">
                <a:solidFill>
                  <a:srgbClr val="1B2430"/>
                </a:solidFill>
                <a:latin typeface="Calibri"/>
              </a:rPr>
              <a:t> runs a program per request and can do all four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2.6 FRONT END, BACK END, AND THE LIMITS OF STATIC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Static versus dynamic</a:t>
            </a:r>
          </a:p>
        </p:txBody>
      </p:sp>
      <p:pic>
        <p:nvPicPr>
          <p:cNvPr id="5" name="Picture 4" descr="fig-s2-6-1-827703f6c75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047" y="1737360"/>
            <a:ext cx="975360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Most real products mix the two: static marketing pages, dynamic product behind the login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2 · 2.7 WHERE PYTHON FITS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Python runs on the server, not in the browser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37360"/>
          <a:ext cx="11094415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8138"/>
                <a:gridCol w="3698138"/>
                <a:gridCol w="3698139"/>
              </a:tblGrid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Language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Where it runs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Job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HTML, CSS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Browser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Content and appearance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JavaScript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Browser (and servers via Node.js)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Interactivity; also back ends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Python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Servers and your own computer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Back-end logic, data, AI, scripts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SQL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Database server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Questions about stored 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Swift, Kotlin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Phones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Native apps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Your Python skills are directly the skills of writing back ends. "What's your stack?" means "what's your architecture?"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