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ession-1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1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1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1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2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2" TargetMode="External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2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3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3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4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4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5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5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6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6" TargetMode="Externa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6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6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7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1-7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E7C86"/>
                </a:solidFill>
                <a:latin typeface="Calibri"/>
              </a:rPr>
              <a:t>SESSION 1 · 75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B2430"/>
                </a:solidFill>
                <a:latin typeface="Calibri"/>
              </a:rPr>
              <a:t>Choosing a Programming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109441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A5666"/>
                </a:solidFill>
                <a:latin typeface="Calibri"/>
              </a:rPr>
              <a:t>What software is written in, and how the choice is made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463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5666"/>
                </a:solidFill>
                <a:latin typeface="Calibri"/>
              </a:rPr>
              <a:t>How Modern Software Is Built (in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1375" y="36576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Open the book 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1.1 WHAT A PROGRAMMING LANGUAGE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From human ideas to machine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Processors understand only </a:t>
            </a:r>
            <a:r>
              <a:rPr sz="2000" b="1">
                <a:solidFill>
                  <a:srgbClr val="0E7C86"/>
                </a:solidFill>
                <a:latin typeface="Calibri"/>
              </a:rPr>
              <a:t>machine code</a:t>
            </a:r>
            <a:r>
              <a:rPr sz="2000" b="0">
                <a:solidFill>
                  <a:srgbClr val="1B2430"/>
                </a:solidFill>
                <a:latin typeface="Calibri"/>
              </a:rPr>
              <a:t>: numbers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</a:t>
            </a:r>
            <a:r>
              <a:rPr sz="2000" b="1">
                <a:solidFill>
                  <a:srgbClr val="0E7C86"/>
                </a:solidFill>
                <a:latin typeface="Calibri"/>
              </a:rPr>
              <a:t>programming language</a:t>
            </a:r>
            <a:r>
              <a:rPr sz="2000" b="0">
                <a:solidFill>
                  <a:srgbClr val="1B2430"/>
                </a:solidFill>
                <a:latin typeface="Calibri"/>
              </a:rPr>
              <a:t> is a human-readable notation with strict grammar (</a:t>
            </a:r>
            <a:r>
              <a:rPr sz="2000" b="1">
                <a:solidFill>
                  <a:srgbClr val="0E7C86"/>
                </a:solidFill>
                <a:latin typeface="Calibri"/>
              </a:rPr>
              <a:t>syntax</a:t>
            </a:r>
            <a:r>
              <a:rPr sz="2000" b="0">
                <a:solidFill>
                  <a:srgbClr val="1B2430"/>
                </a:solidFill>
                <a:latin typeface="Calibri"/>
              </a:rPr>
              <a:t>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What the programmer writes is </a:t>
            </a:r>
            <a:r>
              <a:rPr sz="2000" b="1">
                <a:solidFill>
                  <a:srgbClr val="0E7C86"/>
                </a:solidFill>
                <a:latin typeface="Calibri"/>
              </a:rPr>
              <a:t>source code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Something must translate source code into machine code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1.1 WHAT A PROGRAMMING LANGUAGE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Two ways to translate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Compiler</a:t>
            </a:r>
            <a:r>
              <a:rPr sz="2000" b="0">
                <a:solidFill>
                  <a:srgbClr val="1B2430"/>
                </a:solidFill>
                <a:latin typeface="Calibri"/>
              </a:rPr>
              <a:t>: translate the whole program ahead of time into an </a:t>
            </a:r>
            <a:r>
              <a:rPr sz="2000" b="1">
                <a:solidFill>
                  <a:srgbClr val="0E7C86"/>
                </a:solidFill>
                <a:latin typeface="Calibri"/>
              </a:rPr>
              <a:t>executable</a:t>
            </a:r>
            <a:r>
              <a:rPr sz="2000" b="0">
                <a:solidFill>
                  <a:srgbClr val="1B2430"/>
                </a:solidFill>
                <a:latin typeface="Calibri"/>
              </a:rPr>
              <a:t>. Fast; tied to one platform. C, C++, Rust, Go, Swift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Interpreter</a:t>
            </a:r>
            <a:r>
              <a:rPr sz="2000" b="0">
                <a:solidFill>
                  <a:srgbClr val="1B2430"/>
                </a:solidFill>
                <a:latin typeface="Calibri"/>
              </a:rPr>
              <a:t>: carry out the source code on the spot. Portable; slower. Python, JavaScript, Ruby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Analogy: a published translation versus a live interpreter in the room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1.1 WHAT A PROGRAMMING LANGUAGE 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Language, library,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Language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notation itself (Python)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Library</a:t>
            </a:r>
            <a:r>
              <a:rPr sz="2000" b="0">
                <a:solidFill>
                  <a:srgbClr val="1B2430"/>
                </a:solidFill>
                <a:latin typeface="Calibri"/>
              </a:rPr>
              <a:t>: ready-made code for one job (send email, draw a chart)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Framework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skeleton of a whole kind of application (Flask, React)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Hundreds of languages exist because each makes one kind of work easier at the cost of another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In the age of AI: syntax is the part AI has fully absorbed. The trade-offs below have not gone away.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1.2 FIT FOR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Was the language built for the job?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General-purpose</a:t>
            </a:r>
            <a:r>
              <a:rPr sz="2000" b="0">
                <a:solidFill>
                  <a:srgbClr val="1B2430"/>
                </a:solidFill>
                <a:latin typeface="Calibri"/>
              </a:rPr>
              <a:t> languages can write almost anything: Python, JavaScript, Java, C#, C++, Go, Rust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Domain-specific</a:t>
            </a:r>
            <a:r>
              <a:rPr sz="2000" b="0">
                <a:solidFill>
                  <a:srgbClr val="1B2430"/>
                </a:solidFill>
                <a:latin typeface="Calibri"/>
              </a:rPr>
              <a:t> languages do one thing superbly: SQL (database questions), HTML (structure), CSS (style)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Nobody writes a website in SQL: it cannot draw a button, react to a click, or send an email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1.2 FIT FOR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Where each language lives</a:t>
            </a:r>
          </a:p>
        </p:txBody>
      </p:sp>
      <p:pic>
        <p:nvPicPr>
          <p:cNvPr id="5" name="Picture 4" descr="fig-s1-2-1-c4a8e88c35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505" y="1737360"/>
            <a:ext cx="828468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Browser: only JavaScript. Database: only SQL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server admits almost anything: that is the real choice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1.2 FIT FOR PURPOSE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 product is never one language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Typical web product: HTML + CSS + JavaScript in the browser, Python (or JS) on the server, SQL in the database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Add Swift and Kotlin for native phone apps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"Choosing a language" really means choosing the back-end language and the mobile strategy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In the age of AI: fit for purpose is unchanged. Using several languages in one product is cheaper than it was.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1.3 POPULARITY, MATURITY, AND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 language is a community, not just a notation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Hiring</a:t>
            </a:r>
            <a:r>
              <a:rPr sz="2000" b="0">
                <a:solidFill>
                  <a:srgbClr val="1B2430"/>
                </a:solidFill>
                <a:latin typeface="Calibri"/>
              </a:rPr>
              <a:t>: millions of developers versus a few thousand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Answers</a:t>
            </a:r>
            <a:r>
              <a:rPr sz="2000" b="0">
                <a:solidFill>
                  <a:srgbClr val="1B2430"/>
                </a:solidFill>
                <a:latin typeface="Calibri"/>
              </a:rPr>
              <a:t>: every problem in a popular language has been solved publicly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Longevity</a:t>
            </a:r>
            <a:r>
              <a:rPr sz="2000" b="0">
                <a:solidFill>
                  <a:srgbClr val="1B2430"/>
                </a:solidFill>
                <a:latin typeface="Calibri"/>
              </a:rPr>
              <a:t>: COBOL from the 1970s still runs banks; who maintains it now?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Security</a:t>
            </a:r>
            <a:r>
              <a:rPr sz="2000" b="0">
                <a:solidFill>
                  <a:srgbClr val="1B2430"/>
                </a:solidFill>
                <a:latin typeface="Calibri"/>
              </a:rPr>
              <a:t>: many eyes find and fix flaws quickly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Tooling</a:t>
            </a:r>
            <a:r>
              <a:rPr sz="2000" b="0">
                <a:solidFill>
                  <a:srgbClr val="1B2430"/>
                </a:solidFill>
                <a:latin typeface="Calibri"/>
              </a:rPr>
              <a:t>: editors, testing, hosting support the popular languages first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1.3 POPULARITY, MATURITY, AND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mainstream, and the caution about the new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Mainstream today: Python, JavaScript/TypeScript, Java, C#, C/C++, Go, SQL; Rust, Swift, Kotlin in their niches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brand-new language may be better designed and still be the wrong choice: few libraries, breaking changes, unproven survival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Most successful languages needed ten years to become safe bets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In the age of AI: popularity matters MORE. AI learns from public code, so mainstream, stable languages get the best help.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1.4 THE ECOSYSTEM: PACKAGES AND LIBRARIES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Nobody writes it from scratch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Email, spreadsheets, payments, images, charts: someone already wrote it and published it free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</a:t>
            </a:r>
            <a:r>
              <a:rPr sz="2000" b="1">
                <a:solidFill>
                  <a:srgbClr val="0E7C86"/>
                </a:solidFill>
                <a:latin typeface="Calibri"/>
              </a:rPr>
              <a:t>ecosystem</a:t>
            </a:r>
            <a:r>
              <a:rPr sz="2000" b="0">
                <a:solidFill>
                  <a:srgbClr val="1B2430"/>
                </a:solidFill>
                <a:latin typeface="Calibri"/>
              </a:rPr>
              <a:t> = the libraries plus the tools to find and install them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Package manager</a:t>
            </a:r>
            <a:r>
              <a:rPr sz="2000" b="0">
                <a:solidFill>
                  <a:srgbClr val="1B2430"/>
                </a:solidFill>
                <a:latin typeface="Calibri"/>
              </a:rPr>
              <a:t>: pip (Python), npm (JavaScript). "We added a </a:t>
            </a:r>
            <a:r>
              <a:rPr sz="2000" b="1">
                <a:solidFill>
                  <a:srgbClr val="0E7C86"/>
                </a:solidFill>
                <a:latin typeface="Calibri"/>
              </a:rPr>
              <a:t>dependency</a:t>
            </a:r>
            <a:r>
              <a:rPr sz="2000" b="0">
                <a:solidFill>
                  <a:srgbClr val="1B2430"/>
                </a:solidFill>
                <a:latin typeface="Calibri"/>
              </a:rPr>
              <a:t>"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Almost all of it is </a:t>
            </a:r>
            <a:r>
              <a:rPr sz="2000" b="1">
                <a:solidFill>
                  <a:srgbClr val="0E7C86"/>
                </a:solidFill>
                <a:latin typeface="Calibri"/>
              </a:rPr>
              <a:t>open source</a:t>
            </a:r>
            <a:r>
              <a:rPr sz="2000" b="0">
                <a:solidFill>
                  <a:srgbClr val="1B2430"/>
                </a:solidFill>
                <a:latin typeface="Calibri"/>
              </a:rPr>
              <a:t>, which is also a </a:t>
            </a:r>
            <a:r>
              <a:rPr sz="2000" b="1">
                <a:solidFill>
                  <a:srgbClr val="0E7C86"/>
                </a:solidFill>
                <a:latin typeface="Calibri"/>
              </a:rPr>
              <a:t>supply chain</a:t>
            </a:r>
            <a:r>
              <a:rPr sz="2000" b="0">
                <a:solidFill>
                  <a:srgbClr val="1B2430"/>
                </a:solidFill>
                <a:latin typeface="Calibri"/>
              </a:rPr>
              <a:t> to watch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1.4 THE ECOSYSTEM: PACKAGES AND LIBRARIES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ecosystem steers the choice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7207"/>
                <a:gridCol w="5547208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If the product is mostly about…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The ecosystem pulls toward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AI, machine learning, 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Python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Rich interactive web front 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JavaScript / TypeScript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Conventional web back 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Python, JavaScript, Ruby, Java, C#, Go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Enterprise integration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Java, C#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Games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C# (Unity), C++ (Unreal)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Native phone app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Swift / Kotlin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In the age of AI: ecosystems matter as much as ever. Watch for hallucinated packages that do not exist.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1.5 SPEED AND MEMORY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fastest language is usually the wrong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Compiled languages can be 10 to 100 times faster than Python at raw computation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But most business apps </a:t>
            </a:r>
            <a:r>
              <a:rPr sz="2000" b="1">
                <a:solidFill>
                  <a:srgbClr val="0E7C86"/>
                </a:solidFill>
                <a:latin typeface="Calibri"/>
              </a:rPr>
              <a:t>wait</a:t>
            </a:r>
            <a:r>
              <a:rPr sz="2000" b="0">
                <a:solidFill>
                  <a:srgbClr val="1B2430"/>
                </a:solidFill>
                <a:latin typeface="Calibri"/>
              </a:rPr>
              <a:t> (database, network, disk); they do not compute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Developer time costs far more than machine time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Python's AI libraries are C inside: "Python is slow" and "Python runs AI" are both true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1.5 SPEED AND MEMORY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When performance genuinely decides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Situation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Typical choice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Embedded devices, wearables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Kilobytes of memory, a battery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C, C++, Rust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Games, video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16 ms per frame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C++, C#, Rust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Trading, real-time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Microseconds are money or safety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C++, Rust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Very large services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10× efficiency = thousands of servers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Go, Rust, Java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Mobile apps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Battery and memory limits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Swift, Kotlin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Build in the productive language, measure, then rewrite only the proven hot spot. In the age of AI that last step is cheap.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1.6 PLATFORMS AND PORTABILITY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A platform is processor + operating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Processor families: </a:t>
            </a:r>
            <a:r>
              <a:rPr sz="2000" b="1">
                <a:solidFill>
                  <a:srgbClr val="0E7C86"/>
                </a:solidFill>
                <a:latin typeface="Calibri"/>
              </a:rPr>
              <a:t>x86</a:t>
            </a:r>
            <a:r>
              <a:rPr sz="2000" b="0">
                <a:solidFill>
                  <a:srgbClr val="1B2430"/>
                </a:solidFill>
                <a:latin typeface="Calibri"/>
              </a:rPr>
              <a:t> (Intel, AMD) and </a:t>
            </a:r>
            <a:r>
              <a:rPr sz="2000" b="1">
                <a:solidFill>
                  <a:srgbClr val="0E7C86"/>
                </a:solidFill>
                <a:latin typeface="Calibri"/>
              </a:rPr>
              <a:t>ARM</a:t>
            </a:r>
            <a:r>
              <a:rPr sz="2000" b="0">
                <a:solidFill>
                  <a:srgbClr val="1B2430"/>
                </a:solidFill>
                <a:latin typeface="Calibri"/>
              </a:rPr>
              <a:t> (phones, Apple silicon, new servers)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Operating systems: Windows, macOS, Linux, iOS, Android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Machine code for one platform is gibberish to another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Every extra platform is another version to build, test, and support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1.6 PLATFORMS AND PORTABILITY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Three ways to reach three platforms</a:t>
            </a:r>
          </a:p>
        </p:txBody>
      </p:sp>
      <p:pic>
        <p:nvPicPr>
          <p:cNvPr id="5" name="Picture 4" descr="fig-s1-6-1-09036bcb285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731" y="1737360"/>
            <a:ext cx="9750232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1.6 PLATFORMS AND PORTABILITY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Recompile, virtual machine, or interpret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Recompile per platform</a:t>
            </a:r>
            <a:r>
              <a:rPr sz="2000" b="0">
                <a:solidFill>
                  <a:srgbClr val="1B2430"/>
                </a:solidFill>
                <a:latin typeface="Calibri"/>
              </a:rPr>
              <a:t> (C, C++, Rust): fastest; one build per platform. Apple's 2020 move to ARM forced every Mac app to be rebuilt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Compile once to bytecode</a:t>
            </a:r>
            <a:r>
              <a:rPr sz="2000" b="0">
                <a:solidFill>
                  <a:srgbClr val="1B2430"/>
                </a:solidFill>
                <a:latin typeface="Calibri"/>
              </a:rPr>
              <a:t> (Java, Kotlin, C#): "write once, run anywhere" on a </a:t>
            </a:r>
            <a:r>
              <a:rPr sz="2000" b="1">
                <a:solidFill>
                  <a:srgbClr val="0E7C86"/>
                </a:solidFill>
                <a:latin typeface="Calibri"/>
              </a:rPr>
              <a:t>virtual machine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Interpret the source</a:t>
            </a:r>
            <a:r>
              <a:rPr sz="2000" b="0">
                <a:solidFill>
                  <a:srgbClr val="1B2430"/>
                </a:solidFill>
                <a:latin typeface="Calibri"/>
              </a:rPr>
              <a:t> (Python, JavaScript): ship the file itself. JavaScript's interpreter is in every browser, so the web is the most portable platform ever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1.6 PLATFORMS AND PORTABILITY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Phones are the special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Apple prefers Swift; Google prefers Kotlin. Both compiled for the phone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The best app on both platforms means writing it twice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Cross-platform frameworks</a:t>
            </a:r>
            <a:r>
              <a:rPr sz="2000" b="0">
                <a:solidFill>
                  <a:srgbClr val="1B2430"/>
                </a:solidFill>
                <a:latin typeface="Calibri"/>
              </a:rPr>
              <a:t> (React Native, Flutter) produce both from one codebase, with some loss of polish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Electron does the same for desktop (Slack, VS Code, Discord)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In the age of AI: porting code between platforms is cheaper. Testing on every real device is not.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1.7 MAKING THE DECISION IN THE AGE OF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How each factor shifts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Factor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Before AI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With AI assistance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Fit for purpose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Decisive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Unchanged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Popularity and maturity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Higher: AI quality tracks public code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Ecosystem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Unchanged to higher; verify packages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Speed and memory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Decisive in a few domains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Same domains; elsewhere lower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Platforms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High (duplicated work)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Lower for writing; same for testing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Your own familiarity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Often decisive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Lower, but you still review the code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1 · 1.7 MAKING THE DECISION IN THE AGE OF 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Three conclusions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Choose mainstream.</a:t>
            </a:r>
            <a:r>
              <a:rPr sz="2000" b="0">
                <a:solidFill>
                  <a:srgbClr val="1B2430"/>
                </a:solidFill>
                <a:latin typeface="Calibri"/>
              </a:rPr>
              <a:t> Python, JavaScript/TypeScript, SQL; Java or C# when the enterprise requires; Swift and Kotlin for native mobile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Optimise for readability.</a:t>
            </a:r>
            <a:r>
              <a:rPr sz="2000" b="0">
                <a:solidFill>
                  <a:srgbClr val="1B2430"/>
                </a:solidFill>
                <a:latin typeface="Calibri"/>
              </a:rPr>
              <a:t> When AI writes the code, the human's job is reading it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The language is rarely the risk.</a:t>
            </a:r>
            <a:r>
              <a:rPr sz="2000" b="0">
                <a:solidFill>
                  <a:srgbClr val="1B2430"/>
                </a:solidFill>
                <a:latin typeface="Calibri"/>
              </a:rPr>
              <a:t> Products fail on requirements, data models, and security, not Python versus Go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This module uses HTML, CSS, JavaScript in the browser; Python on the server; SQL in the database.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